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94" r:id="rId5"/>
    <p:sldId id="287" r:id="rId6"/>
    <p:sldId id="288" r:id="rId7"/>
    <p:sldId id="289" r:id="rId8"/>
    <p:sldId id="292" r:id="rId9"/>
    <p:sldId id="257" r:id="rId10"/>
    <p:sldId id="258" r:id="rId11"/>
    <p:sldId id="259" r:id="rId12"/>
    <p:sldId id="260" r:id="rId13"/>
    <p:sldId id="276" r:id="rId14"/>
    <p:sldId id="267" r:id="rId15"/>
    <p:sldId id="275" r:id="rId16"/>
    <p:sldId id="278" r:id="rId17"/>
    <p:sldId id="269" r:id="rId18"/>
    <p:sldId id="268" r:id="rId19"/>
    <p:sldId id="279" r:id="rId20"/>
    <p:sldId id="270" r:id="rId21"/>
    <p:sldId id="281" r:id="rId22"/>
    <p:sldId id="283" r:id="rId2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FFCCFF"/>
    <a:srgbClr val="CC99FF"/>
    <a:srgbClr val="0072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C-DC\TeamData$\Communication%20&amp;%20Consultation\Consultation%20&amp;%20Representation\2023%20Strategic%20Priorities\ALL\Seaford%20Town%20Council%20Community%20Engagement%20Survey%20for%20the%20Strategic%20Prioritie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mouland\Desktop\Seaford%20Town%20Council%20Community%20Engagement%20Survey%20for%20the%20Strategic%20Prioriti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mouland\Desktop\Seaford%20Town%20Council%20Youth%20Community%20%20Engagement%20Survey%20for%20Strategic%20Priorities%20of%20the%20Tow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mouland\Desktop\234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en-GB" dirty="0"/>
              <a:t>Location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3'!$B$3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7209"/>
            </a:solidFill>
            <a:ln>
              <a:prstDash val="solid"/>
            </a:ln>
          </c:spPr>
          <c:invertIfNegative val="0"/>
          <c:cat>
            <c:strRef>
              <c:f>'Question 3'!$A$4:$A$12</c:f>
              <c:strCache>
                <c:ptCount val="9"/>
                <c:pt idx="0">
                  <c:v>Seaford Central</c:v>
                </c:pt>
                <c:pt idx="1">
                  <c:v>Seaford Esplande</c:v>
                </c:pt>
                <c:pt idx="2">
                  <c:v>Seaford North</c:v>
                </c:pt>
                <c:pt idx="3">
                  <c:v>Seaford East</c:v>
                </c:pt>
                <c:pt idx="4">
                  <c:v>Seaford South</c:v>
                </c:pt>
                <c:pt idx="5">
                  <c:v>Seaford Sutton</c:v>
                </c:pt>
                <c:pt idx="6">
                  <c:v>Seaford East Blatchington</c:v>
                </c:pt>
                <c:pt idx="7">
                  <c:v>Seaford Bay</c:v>
                </c:pt>
                <c:pt idx="8">
                  <c:v>Seaford Bishopstone</c:v>
                </c:pt>
              </c:strCache>
            </c:strRef>
          </c:cat>
          <c:val>
            <c:numRef>
              <c:f>'Question 3'!$B$4:$B$12</c:f>
              <c:numCache>
                <c:formatCode>0.00%</c:formatCode>
                <c:ptCount val="9"/>
                <c:pt idx="0">
                  <c:v>0.13389999999999999</c:v>
                </c:pt>
                <c:pt idx="1">
                  <c:v>4.6399999999999997E-2</c:v>
                </c:pt>
                <c:pt idx="2">
                  <c:v>0.1421</c:v>
                </c:pt>
                <c:pt idx="3">
                  <c:v>0.1749</c:v>
                </c:pt>
                <c:pt idx="4">
                  <c:v>0.2104</c:v>
                </c:pt>
                <c:pt idx="5">
                  <c:v>4.9200000000000001E-2</c:v>
                </c:pt>
                <c:pt idx="6">
                  <c:v>0.10929999999999999</c:v>
                </c:pt>
                <c:pt idx="7">
                  <c:v>4.9200000000000001E-2</c:v>
                </c:pt>
                <c:pt idx="8">
                  <c:v>8.4700000000000011E-2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D7-46FB-AB4B-36C6A944D5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"/>
        <c:axId val="100"/>
      </c:barChart>
      <c:valAx>
        <c:axId val="10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0"/>
        <c:crosses val="autoZero"/>
        <c:crossBetween val="between"/>
      </c:valAx>
      <c:catAx>
        <c:axId val="1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"/>
        <c:crosses val="autoZero"/>
        <c:auto val="0"/>
        <c:lblAlgn val="ctr"/>
        <c:lblOffset val="100"/>
        <c:noMultiLvlLbl val="0"/>
      </c:catAx>
    </c:plotArea>
    <c:legend>
      <c:legendPos val="r"/>
      <c:overlay val="0"/>
    </c:legend>
    <c:plotVisOnly val="0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dirty="0">
                <a:solidFill>
                  <a:schemeClr val="tx1"/>
                </a:solidFill>
              </a:rPr>
              <a:t>What do you feel are the biggest challenges/oppositions for Seaford for the next 5 years?</a:t>
            </a:r>
          </a:p>
        </c:rich>
      </c:tx>
      <c:layout>
        <c:manualLayout>
          <c:xMode val="edge"/>
          <c:yMode val="edge"/>
          <c:x val="0.12923807310931229"/>
          <c:y val="8.109200879614156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9C2-4CB6-8719-52F89D894B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9C2-4CB6-8719-52F89D894B9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9C2-4CB6-8719-52F89D894B9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9C2-4CB6-8719-52F89D894B9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79C2-4CB6-8719-52F89D894B9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79C2-4CB6-8719-52F89D894B9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79C2-4CB6-8719-52F89D894B9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79C2-4CB6-8719-52F89D894B9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79C2-4CB6-8719-52F89D894B9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79C2-4CB6-8719-52F89D894B93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79C2-4CB6-8719-52F89D894B93}"/>
              </c:ext>
            </c:extLst>
          </c:dPt>
          <c:dLbls>
            <c:dLbl>
              <c:idx val="0"/>
              <c:layout>
                <c:manualLayout>
                  <c:x val="0.12105416139239086"/>
                  <c:y val="1.5925612164229764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79C2-4CB6-8719-52F89D894B93}"/>
                </c:ext>
              </c:extLst>
            </c:dLbl>
            <c:dLbl>
              <c:idx val="1"/>
              <c:layout>
                <c:manualLayout>
                  <c:x val="0.17759290276104403"/>
                  <c:y val="0.12388030317062991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3-79C2-4CB6-8719-52F89D894B93}"/>
                </c:ext>
              </c:extLst>
            </c:dLbl>
            <c:dLbl>
              <c:idx val="2"/>
              <c:layout>
                <c:manualLayout>
                  <c:x val="6.6910038423342047E-2"/>
                  <c:y val="9.1003483525112797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3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79C2-4CB6-8719-52F89D894B93}"/>
                </c:ext>
              </c:extLst>
            </c:dLbl>
            <c:dLbl>
              <c:idx val="3"/>
              <c:layout>
                <c:manualLayout>
                  <c:x val="7.0524842399705023E-2"/>
                  <c:y val="-0.11795217766175826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4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7-79C2-4CB6-8719-52F89D894B93}"/>
                </c:ext>
              </c:extLst>
            </c:dLbl>
            <c:dLbl>
              <c:idx val="4"/>
              <c:layout>
                <c:manualLayout>
                  <c:x val="0.12649032867522453"/>
                  <c:y val="-0.10478228756639628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5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9-79C2-4CB6-8719-52F89D894B93}"/>
                </c:ext>
              </c:extLst>
            </c:dLbl>
            <c:dLbl>
              <c:idx val="5"/>
              <c:layout>
                <c:manualLayout>
                  <c:x val="7.1208330230818156E-2"/>
                  <c:y val="-8.7328797736877638E-3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B-79C2-4CB6-8719-52F89D894B93}"/>
                </c:ext>
              </c:extLst>
            </c:dLbl>
            <c:dLbl>
              <c:idx val="6"/>
              <c:layout>
                <c:manualLayout>
                  <c:x val="-0.15611131196470399"/>
                  <c:y val="-8.109200879614158E-3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1">
                          <a:lumMod val="6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D-79C2-4CB6-8719-52F89D894B93}"/>
                </c:ext>
              </c:extLst>
            </c:dLbl>
            <c:dLbl>
              <c:idx val="7"/>
              <c:layout>
                <c:manualLayout>
                  <c:x val="-6.8359997021585434E-2"/>
                  <c:y val="-0.10916099717109713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2">
                          <a:lumMod val="6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F-79C2-4CB6-8719-52F89D894B93}"/>
                </c:ext>
              </c:extLst>
            </c:dLbl>
            <c:dLbl>
              <c:idx val="8"/>
              <c:layout>
                <c:manualLayout>
                  <c:x val="-9.9691662323145424E-3"/>
                  <c:y val="-1.9648979490797469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3">
                          <a:lumMod val="6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1-79C2-4CB6-8719-52F89D894B93}"/>
                </c:ext>
              </c:extLst>
            </c:dLbl>
            <c:dLbl>
              <c:idx val="9"/>
              <c:layout>
                <c:manualLayout>
                  <c:x val="-5.5542497580038167E-2"/>
                  <c:y val="1.0916099717109745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4">
                          <a:lumMod val="6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3-79C2-4CB6-8719-52F89D894B93}"/>
                </c:ext>
              </c:extLst>
            </c:dLbl>
            <c:dLbl>
              <c:idx val="10"/>
              <c:layout>
                <c:manualLayout>
                  <c:x val="-7.1208330230818184E-2"/>
                  <c:y val="2.2750874520328264E-3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5">
                          <a:lumMod val="6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5-79C2-4CB6-8719-52F89D894B93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rgbClr val="4F81BD"/>
                </a:solidFill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'Question 6'!$A$4:$A$14</c:f>
              <c:strCache>
                <c:ptCount val="11"/>
                <c:pt idx="0">
                  <c:v>Community support for cost of living crisis</c:v>
                </c:pt>
                <c:pt idx="1">
                  <c:v>Community involvement in responding to the climate emergency</c:v>
                </c:pt>
                <c:pt idx="2">
                  <c:v>More business opportunities for the town</c:v>
                </c:pt>
                <c:pt idx="3">
                  <c:v>More opportunities and activities for younger people</c:v>
                </c:pt>
                <c:pt idx="4">
                  <c:v>More services for older people</c:v>
                </c:pt>
                <c:pt idx="5">
                  <c:v>A new community centre</c:v>
                </c:pt>
                <c:pt idx="6">
                  <c:v>A lower/minimum precept (our charge that is part of your council tax bill)</c:v>
                </c:pt>
                <c:pt idx="7">
                  <c:v>Responses to environmental threats (inc. high winds, flooding, heatwaves)</c:v>
                </c:pt>
                <c:pt idx="8">
                  <c:v>Inequality - (widening the gap between urban rich and urban poor)</c:v>
                </c:pt>
                <c:pt idx="9">
                  <c:v>Effect of inflation on local businesses</c:v>
                </c:pt>
                <c:pt idx="10">
                  <c:v>Loss of local culture and community engagement</c:v>
                </c:pt>
              </c:strCache>
            </c:strRef>
          </c:cat>
          <c:val>
            <c:numRef>
              <c:f>'Question 6'!$B$4:$B$14</c:f>
              <c:numCache>
                <c:formatCode>0.00%</c:formatCode>
                <c:ptCount val="11"/>
                <c:pt idx="0">
                  <c:v>0.15570000000000001</c:v>
                </c:pt>
                <c:pt idx="1">
                  <c:v>0.153</c:v>
                </c:pt>
                <c:pt idx="2">
                  <c:v>0.42080000000000001</c:v>
                </c:pt>
                <c:pt idx="3">
                  <c:v>0.42349999999999999</c:v>
                </c:pt>
                <c:pt idx="4">
                  <c:v>0.1148</c:v>
                </c:pt>
                <c:pt idx="5">
                  <c:v>0.1202</c:v>
                </c:pt>
                <c:pt idx="6">
                  <c:v>0.1421</c:v>
                </c:pt>
                <c:pt idx="7">
                  <c:v>0.4481</c:v>
                </c:pt>
                <c:pt idx="8">
                  <c:v>0.18310000000000001</c:v>
                </c:pt>
                <c:pt idx="9">
                  <c:v>0.36609999999999998</c:v>
                </c:pt>
                <c:pt idx="10">
                  <c:v>0.2596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79C2-4CB6-8719-52F89D894B93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you feel are the biggest challenges/oppositions for Seaford for the next 5 years?</a:t>
            </a:r>
          </a:p>
        </c:rich>
      </c:tx>
      <c:layout>
        <c:manualLayout>
          <c:xMode val="edge"/>
          <c:yMode val="edge"/>
          <c:x val="0.10732457523472291"/>
          <c:y val="6.675645789883961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A31-4EDF-8F9F-0DC8BCB40DD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A31-4EDF-8F9F-0DC8BCB40DD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A31-4EDF-8F9F-0DC8BCB40DD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A31-4EDF-8F9F-0DC8BCB40DD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A31-4EDF-8F9F-0DC8BCB40DD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4A31-4EDF-8F9F-0DC8BCB40DD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4A31-4EDF-8F9F-0DC8BCB40DD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4A31-4EDF-8F9F-0DC8BCB40DD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4A31-4EDF-8F9F-0DC8BCB40DD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4A31-4EDF-8F9F-0DC8BCB40DD5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4A31-4EDF-8F9F-0DC8BCB40DD5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4A31-4EDF-8F9F-0DC8BCB40DD5}"/>
              </c:ext>
            </c:extLst>
          </c:dPt>
          <c:dLbls>
            <c:dLbl>
              <c:idx val="0"/>
              <c:layout>
                <c:manualLayout>
                  <c:x val="0.22707826609645981"/>
                  <c:y val="8.455818000519684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4A31-4EDF-8F9F-0DC8BCB40DD5}"/>
                </c:ext>
              </c:extLst>
            </c:dLbl>
            <c:dLbl>
              <c:idx val="1"/>
              <c:layout>
                <c:manualLayout>
                  <c:x val="6.797884399065994E-2"/>
                  <c:y val="7.1206888425428883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3-4A31-4EDF-8F9F-0DC8BCB40DD5}"/>
                </c:ext>
              </c:extLst>
            </c:dLbl>
            <c:dLbl>
              <c:idx val="2"/>
              <c:layout>
                <c:manualLayout>
                  <c:x val="3.3266242803939972E-2"/>
                  <c:y val="-7.5657318952018229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4A31-4EDF-8F9F-0DC8BCB40DD5}"/>
                </c:ext>
              </c:extLst>
            </c:dLbl>
            <c:dLbl>
              <c:idx val="3"/>
              <c:layout>
                <c:manualLayout>
                  <c:x val="4.7729826631739962E-2"/>
                  <c:y val="-9.3459041058375616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7-4A31-4EDF-8F9F-0DC8BCB40DD5}"/>
                </c:ext>
              </c:extLst>
            </c:dLbl>
            <c:dLbl>
              <c:idx val="4"/>
              <c:layout>
                <c:manualLayout>
                  <c:x val="8.0996069435679829E-2"/>
                  <c:y val="-6.4531242635544953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9-4A31-4EDF-8F9F-0DC8BCB40DD5}"/>
                </c:ext>
              </c:extLst>
            </c:dLbl>
            <c:dLbl>
              <c:idx val="5"/>
              <c:layout>
                <c:manualLayout>
                  <c:x val="0.16343849725413986"/>
                  <c:y val="-1.5576506843062577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B-4A31-4EDF-8F9F-0DC8BCB40DD5}"/>
                </c:ext>
              </c:extLst>
            </c:dLbl>
            <c:dLbl>
              <c:idx val="6"/>
              <c:layout>
                <c:manualLayout>
                  <c:x val="3.4712601186719941E-2"/>
                  <c:y val="4.8954735792482384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D-4A31-4EDF-8F9F-0DC8BCB40DD5}"/>
                </c:ext>
              </c:extLst>
            </c:dLbl>
            <c:dLbl>
              <c:idx val="7"/>
              <c:layout>
                <c:manualLayout>
                  <c:x val="-1.8802658976139985E-2"/>
                  <c:y val="9.1233825795080714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F-4A31-4EDF-8F9F-0DC8BCB40DD5}"/>
                </c:ext>
              </c:extLst>
            </c:dLbl>
            <c:dLbl>
              <c:idx val="8"/>
              <c:layout>
                <c:manualLayout>
                  <c:x val="-3.0373526038379981E-2"/>
                  <c:y val="6.4531242635544953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1-4A31-4EDF-8F9F-0DC8BCB40DD5}"/>
                </c:ext>
              </c:extLst>
            </c:dLbl>
            <c:dLbl>
              <c:idx val="9"/>
              <c:layout>
                <c:manualLayout>
                  <c:x val="-9.4013294880699913E-2"/>
                  <c:y val="0.10458511737484873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3-4A31-4EDF-8F9F-0DC8BCB40DD5}"/>
                </c:ext>
              </c:extLst>
            </c:dLbl>
            <c:dLbl>
              <c:idx val="10"/>
              <c:layout>
                <c:manualLayout>
                  <c:x val="-0.13595768798131988"/>
                  <c:y val="2.6702583159535845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5-4A31-4EDF-8F9F-0DC8BCB40DD5}"/>
                </c:ext>
              </c:extLst>
            </c:dLbl>
            <c:dLbl>
              <c:idx val="11"/>
              <c:layout>
                <c:manualLayout>
                  <c:x val="8.0996069435679857E-2"/>
                  <c:y val="-1.0013468684825945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2995876284198256"/>
                      <c:h val="6.64910089914465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4A31-4EDF-8F9F-0DC8BCB40DD5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rgbClr val="4F81BD"/>
                </a:solidFill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'Question 3'!$A$4:$A$15</c:f>
              <c:strCache>
                <c:ptCount val="12"/>
                <c:pt idx="0">
                  <c:v>None of the above</c:v>
                </c:pt>
                <c:pt idx="1">
                  <c:v>More opportunities and activities for younger people</c:v>
                </c:pt>
                <c:pt idx="2">
                  <c:v>Inequality - (widening the gap between urban rich and urban poor)</c:v>
                </c:pt>
                <c:pt idx="3">
                  <c:v>Community involvement in responding to the climate emergency</c:v>
                </c:pt>
                <c:pt idx="4">
                  <c:v>A new community centre</c:v>
                </c:pt>
                <c:pt idx="5">
                  <c:v>Effect of inflation on local businesses</c:v>
                </c:pt>
                <c:pt idx="6">
                  <c:v>Responses to environmental threats (inc. high winds, flooding, heatwaves)</c:v>
                </c:pt>
                <c:pt idx="7">
                  <c:v>A lower/minimum precept (our charge that is part of your council tax bill)</c:v>
                </c:pt>
                <c:pt idx="8">
                  <c:v>Community support for cost of living crisis</c:v>
                </c:pt>
                <c:pt idx="9">
                  <c:v>More services for older people</c:v>
                </c:pt>
                <c:pt idx="10">
                  <c:v>More business opportunities for the town</c:v>
                </c:pt>
                <c:pt idx="11">
                  <c:v>Loss of local culture and community engagement</c:v>
                </c:pt>
              </c:strCache>
            </c:strRef>
          </c:cat>
          <c:val>
            <c:numRef>
              <c:f>'Question 3'!$B$4:$B$15</c:f>
              <c:numCache>
                <c:formatCode>0.00%</c:formatCode>
                <c:ptCount val="12"/>
                <c:pt idx="0">
                  <c:v>4.7899999999999998E-2</c:v>
                </c:pt>
                <c:pt idx="1">
                  <c:v>0.21920000000000001</c:v>
                </c:pt>
                <c:pt idx="2">
                  <c:v>4.1099999999999998E-2</c:v>
                </c:pt>
                <c:pt idx="3">
                  <c:v>8.2200000000000009E-2</c:v>
                </c:pt>
                <c:pt idx="4">
                  <c:v>4.1099999999999998E-2</c:v>
                </c:pt>
                <c:pt idx="5">
                  <c:v>0.12330000000000001</c:v>
                </c:pt>
                <c:pt idx="6">
                  <c:v>0.14380000000000001</c:v>
                </c:pt>
                <c:pt idx="7">
                  <c:v>2.0500000000000001E-2</c:v>
                </c:pt>
                <c:pt idx="8">
                  <c:v>0.13700000000000001</c:v>
                </c:pt>
                <c:pt idx="9">
                  <c:v>2.0500000000000001E-2</c:v>
                </c:pt>
                <c:pt idx="10">
                  <c:v>8.900000000000001E-2</c:v>
                </c:pt>
                <c:pt idx="11">
                  <c:v>3.4200000000000001E-2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4A31-4EDF-8F9F-0DC8BCB40DD5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>
                <a:solidFill>
                  <a:schemeClr val="tx1"/>
                </a:solidFill>
              </a:rPr>
              <a:t>Do you use or attend any of the following?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766-4EC0-A8A9-D20B76D5088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766-4EC0-A8A9-D20B76D5088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766-4EC0-A8A9-D20B76D5088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766-4EC0-A8A9-D20B76D5088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E766-4EC0-A8A9-D20B76D5088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E766-4EC0-A8A9-D20B76D5088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E766-4EC0-A8A9-D20B76D5088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E766-4EC0-A8A9-D20B76D5088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E766-4EC0-A8A9-D20B76D5088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E766-4EC0-A8A9-D20B76D5088F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E766-4EC0-A8A9-D20B76D5088F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E766-4EC0-A8A9-D20B76D5088F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E766-4EC0-A8A9-D20B76D5088F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E766-4EC0-A8A9-D20B76D5088F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E766-4EC0-A8A9-D20B76D5088F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F-E766-4EC0-A8A9-D20B76D5088F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1-E766-4EC0-A8A9-D20B76D5088F}"/>
              </c:ext>
            </c:extLst>
          </c:dPt>
          <c:dLbls>
            <c:dLbl>
              <c:idx val="0"/>
              <c:layout>
                <c:manualLayout>
                  <c:x val="5.8619273503773162E-2"/>
                  <c:y val="0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E766-4EC0-A8A9-D20B76D5088F}"/>
                </c:ext>
              </c:extLst>
            </c:dLbl>
            <c:dLbl>
              <c:idx val="1"/>
              <c:layout>
                <c:manualLayout>
                  <c:x val="0.12867645403267289"/>
                  <c:y val="-3.4435565160155883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3-E766-4EC0-A8A9-D20B76D5088F}"/>
                </c:ext>
              </c:extLst>
            </c:dLbl>
            <c:dLbl>
              <c:idx val="2"/>
              <c:layout>
                <c:manualLayout>
                  <c:x val="0.12152776214196874"/>
                  <c:y val="7.317557596533121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E766-4EC0-A8A9-D20B76D5088F}"/>
                </c:ext>
              </c:extLst>
            </c:dLbl>
            <c:dLbl>
              <c:idx val="3"/>
              <c:layout>
                <c:manualLayout>
                  <c:x val="0.12009802376382793"/>
                  <c:y val="0.1226767008830553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7-E766-4EC0-A8A9-D20B76D5088F}"/>
                </c:ext>
              </c:extLst>
            </c:dLbl>
            <c:dLbl>
              <c:idx val="4"/>
              <c:layout>
                <c:manualLayout>
                  <c:x val="3.1454244319097789E-2"/>
                  <c:y val="6.0262239030272793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9-E766-4EC0-A8A9-D20B76D5088F}"/>
                </c:ext>
              </c:extLst>
            </c:dLbl>
            <c:dLbl>
              <c:idx val="5"/>
              <c:layout>
                <c:manualLayout>
                  <c:x val="7.1486918907040328E-2"/>
                  <c:y val="0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B-E766-4EC0-A8A9-D20B76D5088F}"/>
                </c:ext>
              </c:extLst>
            </c:dLbl>
            <c:dLbl>
              <c:idx val="6"/>
              <c:layout>
                <c:manualLayout>
                  <c:x val="8.4354564310307717E-2"/>
                  <c:y val="1.0761114112548792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D-E766-4EC0-A8A9-D20B76D5088F}"/>
                </c:ext>
              </c:extLst>
            </c:dLbl>
            <c:dLbl>
              <c:idx val="7"/>
              <c:layout>
                <c:manualLayout>
                  <c:x val="4.4321889722364963E-2"/>
                  <c:y val="0.1162200324155261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F-E766-4EC0-A8A9-D20B76D5088F}"/>
                </c:ext>
              </c:extLst>
            </c:dLbl>
            <c:dLbl>
              <c:idx val="8"/>
              <c:layout>
                <c:manualLayout>
                  <c:x val="-8.0065349175885286E-2"/>
                  <c:y val="0.15926448886572095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1-E766-4EC0-A8A9-D20B76D5088F}"/>
                </c:ext>
              </c:extLst>
            </c:dLbl>
            <c:dLbl>
              <c:idx val="9"/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3-E766-4EC0-A8A9-D20B76D5088F}"/>
                </c:ext>
              </c:extLst>
            </c:dLbl>
            <c:dLbl>
              <c:idx val="10"/>
              <c:layout>
                <c:manualLayout>
                  <c:x val="6.1478750260054775E-2"/>
                  <c:y val="0.10330669548046749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5-E766-4EC0-A8A9-D20B76D5088F}"/>
                </c:ext>
              </c:extLst>
            </c:dLbl>
            <c:dLbl>
              <c:idx val="11"/>
              <c:layout>
                <c:manualLayout>
                  <c:x val="-0.10437090160427903"/>
                  <c:y val="0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7-E766-4EC0-A8A9-D20B76D5088F}"/>
                </c:ext>
              </c:extLst>
            </c:dLbl>
            <c:dLbl>
              <c:idx val="12"/>
              <c:layout>
                <c:manualLayout>
                  <c:x val="-6.2908488638195578E-2"/>
                  <c:y val="9.0393358545409114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9-E766-4EC0-A8A9-D20B76D5088F}"/>
                </c:ext>
              </c:extLst>
            </c:dLbl>
            <c:dLbl>
              <c:idx val="13"/>
              <c:layout>
                <c:manualLayout>
                  <c:x val="-9.4362732957293374E-2"/>
                  <c:y val="0.22598339636352296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2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B-E766-4EC0-A8A9-D20B76D5088F}"/>
                </c:ext>
              </c:extLst>
            </c:dLbl>
            <c:dLbl>
              <c:idx val="14"/>
              <c:layout>
                <c:manualLayout>
                  <c:x val="-0.16156043672991141"/>
                  <c:y val="0.1162200324155261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3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D-E766-4EC0-A8A9-D20B76D5088F}"/>
                </c:ext>
              </c:extLst>
            </c:dLbl>
            <c:dLbl>
              <c:idx val="15"/>
              <c:layout>
                <c:manualLayout>
                  <c:x val="-0.20731206483041728"/>
                  <c:y val="3.0131119515136386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4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F-E766-4EC0-A8A9-D20B76D5088F}"/>
                </c:ext>
              </c:extLst>
            </c:dLbl>
            <c:dLbl>
              <c:idx val="16"/>
              <c:layout>
                <c:manualLayout>
                  <c:x val="3.2883982697238551E-2"/>
                  <c:y val="3.2283342337646043E-3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rgbClr val="4F81BD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5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4858849922951737"/>
                      <c:h val="7.507105724641562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1-E766-4EC0-A8A9-D20B76D5088F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rgbClr val="4F81BD"/>
                </a:solidFill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'Question 4'!$A$4:$A$20</c:f>
              <c:strCache>
                <c:ptCount val="17"/>
                <c:pt idx="0">
                  <c:v>None of the above</c:v>
                </c:pt>
                <c:pt idx="1">
                  <c:v>Salts Tennis Courts</c:v>
                </c:pt>
                <c:pt idx="2">
                  <c:v>Junior Membership at Seaford Head Golf Course</c:v>
                </c:pt>
                <c:pt idx="3">
                  <c:v>The Salts Skate Park</c:v>
                </c:pt>
                <c:pt idx="4">
                  <c:v>Mercread Youth Centre</c:v>
                </c:pt>
                <c:pt idx="5">
                  <c:v>The Salts Playground</c:v>
                </c:pt>
                <c:pt idx="6">
                  <c:v>The Salts Playing Fields</c:v>
                </c:pt>
                <c:pt idx="7">
                  <c:v>The Crouch Playground</c:v>
                </c:pt>
                <c:pt idx="8">
                  <c:v>The Crouch Playing Fields</c:v>
                </c:pt>
                <c:pt idx="9">
                  <c:v>Seaford Beach</c:v>
                </c:pt>
                <c:pt idx="10">
                  <c:v>Seaford Football Club Youth Teams (Mini, Youth, Under 23)</c:v>
                </c:pt>
                <c:pt idx="11">
                  <c:v>St. Lukes Youth Group</c:v>
                </c:pt>
                <c:pt idx="12">
                  <c:v>Downs Leisure Centre</c:v>
                </c:pt>
                <c:pt idx="13">
                  <c:v>Seaford Head Pool</c:v>
                </c:pt>
                <c:pt idx="14">
                  <c:v>Seaford Premier Football Club at the Salts</c:v>
                </c:pt>
                <c:pt idx="15">
                  <c:v>Seaford Rugby Football Club Youth Team</c:v>
                </c:pt>
                <c:pt idx="16">
                  <c:v>Seaford Cricket Club Youth Team</c:v>
                </c:pt>
              </c:strCache>
            </c:strRef>
          </c:cat>
          <c:val>
            <c:numRef>
              <c:f>'Question 4'!$B$4:$B$20</c:f>
              <c:numCache>
                <c:formatCode>0.00%</c:formatCode>
                <c:ptCount val="17"/>
                <c:pt idx="0">
                  <c:v>0.1027</c:v>
                </c:pt>
                <c:pt idx="1">
                  <c:v>6.7999999999999996E-3</c:v>
                </c:pt>
                <c:pt idx="2">
                  <c:v>0</c:v>
                </c:pt>
                <c:pt idx="3">
                  <c:v>7.5300000000000006E-2</c:v>
                </c:pt>
                <c:pt idx="4">
                  <c:v>4.7899999999999998E-2</c:v>
                </c:pt>
                <c:pt idx="5">
                  <c:v>6.8499999999999991E-2</c:v>
                </c:pt>
                <c:pt idx="6">
                  <c:v>1.37E-2</c:v>
                </c:pt>
                <c:pt idx="7">
                  <c:v>6.7999999999999996E-3</c:v>
                </c:pt>
                <c:pt idx="8">
                  <c:v>1.37E-2</c:v>
                </c:pt>
                <c:pt idx="9">
                  <c:v>0.29449999999999998</c:v>
                </c:pt>
                <c:pt idx="10">
                  <c:v>6.7999999999999996E-3</c:v>
                </c:pt>
                <c:pt idx="11">
                  <c:v>6.7999999999999996E-3</c:v>
                </c:pt>
                <c:pt idx="12">
                  <c:v>0.1507</c:v>
                </c:pt>
                <c:pt idx="13">
                  <c:v>0.1027</c:v>
                </c:pt>
                <c:pt idx="14">
                  <c:v>5.4800000000000001E-2</c:v>
                </c:pt>
                <c:pt idx="15">
                  <c:v>2.7400000000000001E-2</c:v>
                </c:pt>
                <c:pt idx="16">
                  <c:v>2.0500000000000001E-2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E766-4EC0-A8A9-D20B76D5088F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E928E-28F4-D3E8-9592-DF3E3F15FF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3483D1-2077-FF49-008A-C09A49735D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357C8-1437-7050-4316-7C2B32D32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96A6F-E221-42BA-A882-D2BA1EC367E8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5061B-C0DB-D5A7-D466-D99890827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2773A-4446-4679-09EC-361784829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22034-52C3-4EA1-8405-A1AFB5EA0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024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6A12-8E7D-DA29-58A6-A35AEE701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80F1A5-8ACD-47BB-DE79-185BDA75A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7243B-BD8B-7698-4762-3AF6D2E2A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96A6F-E221-42BA-A882-D2BA1EC367E8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4149E4-60EC-D21E-A165-6B3F05C92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FB345-9104-4B55-8FCD-51A036308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22034-52C3-4EA1-8405-A1AFB5EA0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224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0822AF-CA98-DB88-A222-0EA1334FA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FEB354-7DA2-0968-4769-29FCDCF06E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AD153-A870-E8A9-ED42-ACE0E9495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96A6F-E221-42BA-A882-D2BA1EC367E8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3ABF9-19CC-6DE9-8F64-996FA65B9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A715B-788D-5B66-6AC7-19C93AB8E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22034-52C3-4EA1-8405-A1AFB5EA0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545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79FE2-03A2-EB5F-0F52-E8E47E43F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B3F61-281C-F721-D94F-81842E8AB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6DC6BA-260D-55C5-A812-E87D48F0E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96A6F-E221-42BA-A882-D2BA1EC367E8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EE71A-3CD1-46CF-1A4B-2EF04B9E1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3A5FF-B14F-E687-271E-9DA875A6D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22034-52C3-4EA1-8405-A1AFB5EA0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092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1554D-AF24-CA7D-B809-0E702B1EA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7DB0E9-29C8-2D36-2554-3B200EC3A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5960C-A7F2-C93F-A1DE-F23AAE12E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96A6F-E221-42BA-A882-D2BA1EC367E8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EF760-17C5-FAC0-1A2D-65DC70588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D6FC4-34C4-734D-DBC0-E63BFD031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22034-52C3-4EA1-8405-A1AFB5EA0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166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655E2-6CDF-9DAA-6967-AB2DE0D18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9600A-CDE7-C750-0A75-4126CB4618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D81AC1-5EFA-B2CF-62F8-AF8F63B4EF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051315-DE46-2D66-CC9A-69A8EF86C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96A6F-E221-42BA-A882-D2BA1EC367E8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57781E-FEF3-81B7-F328-9CF15034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DBA2C7-6FB4-9EF5-3A08-B941F5C85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22034-52C3-4EA1-8405-A1AFB5EA0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859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1544F-8158-2D45-3E7D-C82AE7B7C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232D86-B5AA-F09F-0A9B-72F8294AD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6FF06D-CCBE-EF41-7760-E4F44145CE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8354C5-9852-2472-5D29-5D9151D81E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00F297-15AE-5C7F-69A2-7219C61B44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D6D615-0036-6D83-BEC6-2C702DF95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96A6F-E221-42BA-A882-D2BA1EC367E8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700652-99B5-3602-E661-6A96BC344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8CF624-5F82-CD69-0D1A-27188E50A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22034-52C3-4EA1-8405-A1AFB5EA0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6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66ED7-14FB-C12E-BC67-9C5778DAB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EB3FDB-248D-28ED-6C32-B1DBC7D8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96A6F-E221-42BA-A882-D2BA1EC367E8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572EAD-1210-9C37-1458-E8739EF07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2F233D-16B5-F4AC-BA2D-AD48D4840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22034-52C3-4EA1-8405-A1AFB5EA0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3FABFF-4A14-3AB8-327E-885A7A3C6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96A6F-E221-42BA-A882-D2BA1EC367E8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7CF0B0-3BB0-7FA8-162F-F619CE1E7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9310B2-C13A-252D-23DD-BB24407D6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22034-52C3-4EA1-8405-A1AFB5EA0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926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0A8CD-CDC6-8A6F-2277-9595E3B42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73FA4-32C0-E241-532E-89A97A169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58061-4950-710D-80F3-2905C7274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39ABB5-87A6-A296-7417-589CB1C35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96A6F-E221-42BA-A882-D2BA1EC367E8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C0CB5-EA50-7C78-4E42-CB7863D4D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FE0A9C-9530-2BF2-1B86-D50077681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22034-52C3-4EA1-8405-A1AFB5EA0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287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8A6B0-C8F2-FCD3-F423-8008A948D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30A564-7C59-90FB-6F91-0CC8B6BF73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CAB02A-18D2-1B8F-ABCF-168BC2E4CF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A90852-0FDA-789F-9521-5F3CAA2D9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96A6F-E221-42BA-A882-D2BA1EC367E8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3884A8-A89F-8AA6-5D83-D7283A313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A2DC29-80AB-7C04-E0FC-085D98D57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22034-52C3-4EA1-8405-A1AFB5EA0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819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D38D11-64BD-80AB-23E6-6AEEE81C8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555812-D51E-2599-EF64-ABB459822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A618A8-5513-7016-DFF5-5C89BDD8E0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96A6F-E221-42BA-A882-D2BA1EC367E8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95CD45-25C7-A4EF-D95C-B7B001F76F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1D16A-39EB-47F3-4644-49FF5CE6F0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22034-52C3-4EA1-8405-A1AFB5EA0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24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02AB2AAA-424D-81A9-664B-3E28F55DE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730720-672F-CA07-A5DF-7A7691A309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30223"/>
            <a:ext cx="9144000" cy="2170545"/>
          </a:xfrm>
        </p:spPr>
        <p:txBody>
          <a:bodyPr>
            <a:normAutofit fontScale="90000"/>
          </a:bodyPr>
          <a:lstStyle/>
          <a:p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Work of the Town Council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E45CF4-D535-8744-DFC8-5A9A0AF06B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64178"/>
            <a:ext cx="9144000" cy="943762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Seaford Town Forum 23.05.23</a:t>
            </a:r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051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02AB2AAA-424D-81A9-664B-3E28F55DE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rgbClr val="33CCCC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3B3449E-0751-9DCD-132B-F11423CA47F2}"/>
              </a:ext>
            </a:extLst>
          </p:cNvPr>
          <p:cNvSpPr txBox="1"/>
          <p:nvPr/>
        </p:nvSpPr>
        <p:spPr>
          <a:xfrm>
            <a:off x="455159" y="271659"/>
            <a:ext cx="7795684" cy="769441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Results – 11yrs to 18yrs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1ED06B-336C-F22C-073E-FA087FDAAFE4}"/>
              </a:ext>
            </a:extLst>
          </p:cNvPr>
          <p:cNvSpPr txBox="1"/>
          <p:nvPr/>
        </p:nvSpPr>
        <p:spPr>
          <a:xfrm>
            <a:off x="377553" y="943203"/>
            <a:ext cx="8139418" cy="523220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softEdge rad="127000"/>
          </a:effectLst>
        </p:spPr>
        <p:txBody>
          <a:bodyPr wrap="square">
            <a:spAutoFit/>
          </a:bodyPr>
          <a:lstStyle/>
          <a:p>
            <a:r>
              <a:rPr lang="en-US" sz="28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is the </a:t>
            </a:r>
            <a:r>
              <a:rPr lang="en-US" sz="2800" b="1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worst </a:t>
            </a:r>
            <a:r>
              <a:rPr lang="en-US" sz="28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part about living in Seaford?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DF44BB-700C-37DF-E98E-354D1156ADA7}"/>
              </a:ext>
            </a:extLst>
          </p:cNvPr>
          <p:cNvSpPr txBox="1"/>
          <p:nvPr/>
        </p:nvSpPr>
        <p:spPr>
          <a:xfrm>
            <a:off x="455159" y="1984303"/>
            <a:ext cx="804502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Top 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No shops for younger 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Not many job opportunities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Lack of things to do for younger people.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Crime – feeling unsafe, vandalism, violence and intimidation.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Poor quality public toilets</a:t>
            </a:r>
          </a:p>
        </p:txBody>
      </p:sp>
    </p:spTree>
    <p:extLst>
      <p:ext uri="{BB962C8B-B14F-4D97-AF65-F5344CB8AC3E}">
        <p14:creationId xmlns:p14="http://schemas.microsoft.com/office/powerpoint/2010/main" val="1734455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02AB2AAA-424D-81A9-664B-3E28F55DE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707"/>
            <a:ext cx="12192000" cy="6858000"/>
          </a:xfrm>
          <a:prstGeom prst="rect">
            <a:avLst/>
          </a:prstGeom>
        </p:spPr>
      </p:pic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99E1E17-3E81-7AC0-61E0-656E7C3294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4946923"/>
              </p:ext>
            </p:extLst>
          </p:nvPr>
        </p:nvGraphicFramePr>
        <p:xfrm>
          <a:off x="142614" y="894097"/>
          <a:ext cx="8917496" cy="5817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874B348-B0BA-12DB-730B-5A3A687AC9D5}"/>
              </a:ext>
            </a:extLst>
          </p:cNvPr>
          <p:cNvSpPr txBox="1"/>
          <p:nvPr/>
        </p:nvSpPr>
        <p:spPr>
          <a:xfrm>
            <a:off x="455159" y="271659"/>
            <a:ext cx="7795684" cy="769441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Results – 18yrs to 65yrs+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8C61569-00F4-B93F-574B-1BC718F2D0EF}"/>
              </a:ext>
            </a:extLst>
          </p:cNvPr>
          <p:cNvSpPr txBox="1"/>
          <p:nvPr/>
        </p:nvSpPr>
        <p:spPr>
          <a:xfrm>
            <a:off x="8528948" y="560882"/>
            <a:ext cx="3485998" cy="369332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en-GB" b="1" u="sng" dirty="0"/>
              <a:t>Additional Challenges/Oppositions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4827A23E-7FE7-10D6-CD5B-763C87BED1F4}"/>
              </a:ext>
            </a:extLst>
          </p:cNvPr>
          <p:cNvGrpSpPr/>
          <p:nvPr/>
        </p:nvGrpSpPr>
        <p:grpSpPr>
          <a:xfrm>
            <a:off x="9202723" y="929771"/>
            <a:ext cx="2205912" cy="3524877"/>
            <a:chOff x="9202723" y="929771"/>
            <a:chExt cx="2205912" cy="3524877"/>
          </a:xfrm>
          <a:solidFill>
            <a:srgbClr val="33CCCC"/>
          </a:solidFill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74017A92-6458-AB87-C8EC-5D7BF7746BD4}"/>
                </a:ext>
              </a:extLst>
            </p:cNvPr>
            <p:cNvGrpSpPr/>
            <p:nvPr/>
          </p:nvGrpSpPr>
          <p:grpSpPr>
            <a:xfrm>
              <a:off x="9202723" y="929771"/>
              <a:ext cx="2205912" cy="2673269"/>
              <a:chOff x="316779" y="1191880"/>
              <a:chExt cx="2205912" cy="2673269"/>
            </a:xfrm>
            <a:grpFill/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379F93E4-A0F1-C815-8E67-F78621C29819}"/>
                  </a:ext>
                </a:extLst>
              </p:cNvPr>
              <p:cNvGrpSpPr/>
              <p:nvPr/>
            </p:nvGrpSpPr>
            <p:grpSpPr>
              <a:xfrm>
                <a:off x="316779" y="1191880"/>
                <a:ext cx="2205912" cy="2380311"/>
                <a:chOff x="330816" y="751064"/>
                <a:chExt cx="2205912" cy="2689127"/>
              </a:xfrm>
              <a:grpFill/>
            </p:grpSpPr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356D8B68-7532-4297-0AB5-EE1BE88551EA}"/>
                    </a:ext>
                  </a:extLst>
                </p:cNvPr>
                <p:cNvSpPr txBox="1"/>
                <p:nvPr/>
              </p:nvSpPr>
              <p:spPr>
                <a:xfrm>
                  <a:off x="348463" y="1451519"/>
                  <a:ext cx="940580" cy="417249"/>
                </a:xfrm>
                <a:prstGeom prst="rect">
                  <a:avLst/>
                </a:prstGeom>
                <a:grpFill/>
                <a:ln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  <a:effectLst>
                  <a:softEdge rad="127000"/>
                </a:effectLst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/>
                    <a:t>Housing</a:t>
                  </a:r>
                </a:p>
              </p:txBody>
            </p:sp>
            <p:grpSp>
              <p:nvGrpSpPr>
                <p:cNvPr id="12" name="Group 11">
                  <a:extLst>
                    <a:ext uri="{FF2B5EF4-FFF2-40B4-BE49-F238E27FC236}">
                      <a16:creationId xmlns:a16="http://schemas.microsoft.com/office/drawing/2014/main" id="{ECDDC6A1-45E2-4C15-7602-5DA7CDB8A6A4}"/>
                    </a:ext>
                  </a:extLst>
                </p:cNvPr>
                <p:cNvGrpSpPr/>
                <p:nvPr/>
              </p:nvGrpSpPr>
              <p:grpSpPr>
                <a:xfrm>
                  <a:off x="330816" y="751064"/>
                  <a:ext cx="2205912" cy="2689127"/>
                  <a:chOff x="415830" y="927979"/>
                  <a:chExt cx="2205912" cy="2689127"/>
                </a:xfrm>
                <a:grpFill/>
              </p:grpSpPr>
              <p:sp>
                <p:nvSpPr>
                  <p:cNvPr id="14" name="TextBox 13">
                    <a:extLst>
                      <a:ext uri="{FF2B5EF4-FFF2-40B4-BE49-F238E27FC236}">
                        <a16:creationId xmlns:a16="http://schemas.microsoft.com/office/drawing/2014/main" id="{D9E7DEA0-206D-A4DC-007F-1A1469FCE5AF}"/>
                      </a:ext>
                    </a:extLst>
                  </p:cNvPr>
                  <p:cNvSpPr txBox="1"/>
                  <p:nvPr/>
                </p:nvSpPr>
                <p:spPr>
                  <a:xfrm>
                    <a:off x="422949" y="2570980"/>
                    <a:ext cx="1418872" cy="417248"/>
                  </a:xfrm>
                  <a:prstGeom prst="rect">
                    <a:avLst/>
                  </a:prstGeom>
                  <a:grpFill/>
                  <a:ln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ln>
                  <a:effectLst>
                    <a:softEdge rad="127000"/>
                  </a:effectLst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Keeping tidy</a:t>
                    </a:r>
                  </a:p>
                </p:txBody>
              </p:sp>
              <p:sp>
                <p:nvSpPr>
                  <p:cNvPr id="15" name="TextBox 14">
                    <a:extLst>
                      <a:ext uri="{FF2B5EF4-FFF2-40B4-BE49-F238E27FC236}">
                        <a16:creationId xmlns:a16="http://schemas.microsoft.com/office/drawing/2014/main" id="{DE1CBA58-1288-394C-6912-541ACDC58820}"/>
                      </a:ext>
                    </a:extLst>
                  </p:cNvPr>
                  <p:cNvSpPr txBox="1"/>
                  <p:nvPr/>
                </p:nvSpPr>
                <p:spPr>
                  <a:xfrm>
                    <a:off x="415831" y="3199858"/>
                    <a:ext cx="738961" cy="417248"/>
                  </a:xfrm>
                  <a:prstGeom prst="rect">
                    <a:avLst/>
                  </a:prstGeom>
                  <a:grpFill/>
                  <a:ln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ln>
                  <a:effectLst>
                    <a:softEdge rad="127000"/>
                  </a:effectLst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Crime</a:t>
                    </a:r>
                  </a:p>
                </p:txBody>
              </p:sp>
              <p:sp>
                <p:nvSpPr>
                  <p:cNvPr id="16" name="TextBox 15">
                    <a:extLst>
                      <a:ext uri="{FF2B5EF4-FFF2-40B4-BE49-F238E27FC236}">
                        <a16:creationId xmlns:a16="http://schemas.microsoft.com/office/drawing/2014/main" id="{90DC506E-B63C-9DBE-B9E7-6D781F60C3BD}"/>
                      </a:ext>
                    </a:extLst>
                  </p:cNvPr>
                  <p:cNvSpPr txBox="1"/>
                  <p:nvPr/>
                </p:nvSpPr>
                <p:spPr>
                  <a:xfrm>
                    <a:off x="433477" y="1942103"/>
                    <a:ext cx="1418873" cy="417248"/>
                  </a:xfrm>
                  <a:prstGeom prst="rect">
                    <a:avLst/>
                  </a:prstGeom>
                  <a:grpFill/>
                  <a:ln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ln>
                  <a:effectLst>
                    <a:softEdge rad="127000"/>
                  </a:effectLst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Town Centre</a:t>
                    </a:r>
                  </a:p>
                </p:txBody>
              </p:sp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id="{4C151EC3-273C-7BB9-EE26-BC5E99851F78}"/>
                      </a:ext>
                    </a:extLst>
                  </p:cNvPr>
                  <p:cNvSpPr txBox="1"/>
                  <p:nvPr/>
                </p:nvSpPr>
                <p:spPr>
                  <a:xfrm>
                    <a:off x="415830" y="2892553"/>
                    <a:ext cx="2060633" cy="417248"/>
                  </a:xfrm>
                  <a:prstGeom prst="rect">
                    <a:avLst/>
                  </a:prstGeom>
                  <a:grpFill/>
                  <a:ln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ln>
                  <a:effectLst>
                    <a:softEdge rad="127000"/>
                  </a:effectLst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Traffic &amp; road safety</a:t>
                    </a:r>
                  </a:p>
                </p:txBody>
              </p:sp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63CF412D-95C7-8644-BA19-FCB020477501}"/>
                      </a:ext>
                    </a:extLst>
                  </p:cNvPr>
                  <p:cNvSpPr txBox="1"/>
                  <p:nvPr/>
                </p:nvSpPr>
                <p:spPr>
                  <a:xfrm>
                    <a:off x="422948" y="927979"/>
                    <a:ext cx="1429402" cy="417248"/>
                  </a:xfrm>
                  <a:prstGeom prst="rect">
                    <a:avLst/>
                  </a:prstGeom>
                  <a:grpFill/>
                  <a:ln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ln>
                  <a:effectLst>
                    <a:softEdge rad="127000"/>
                  </a:effectLst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GP surgeries</a:t>
                    </a:r>
                  </a:p>
                </p:txBody>
              </p:sp>
              <p:sp>
                <p:nvSpPr>
                  <p:cNvPr id="19" name="TextBox 18">
                    <a:extLst>
                      <a:ext uri="{FF2B5EF4-FFF2-40B4-BE49-F238E27FC236}">
                        <a16:creationId xmlns:a16="http://schemas.microsoft.com/office/drawing/2014/main" id="{6F38BAF4-59E7-884C-42C0-CA280ECA25DA}"/>
                      </a:ext>
                    </a:extLst>
                  </p:cNvPr>
                  <p:cNvSpPr txBox="1"/>
                  <p:nvPr/>
                </p:nvSpPr>
                <p:spPr>
                  <a:xfrm>
                    <a:off x="424615" y="2232130"/>
                    <a:ext cx="2197127" cy="417248"/>
                  </a:xfrm>
                  <a:prstGeom prst="rect">
                    <a:avLst/>
                  </a:prstGeom>
                  <a:grpFill/>
                  <a:ln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ln>
                  <a:effectLst>
                    <a:softEdge rad="127000"/>
                  </a:effectLst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Increasing population</a:t>
                    </a:r>
                  </a:p>
                </p:txBody>
              </p:sp>
              <p:sp>
                <p:nvSpPr>
                  <p:cNvPr id="20" name="TextBox 19">
                    <a:extLst>
                      <a:ext uri="{FF2B5EF4-FFF2-40B4-BE49-F238E27FC236}">
                        <a16:creationId xmlns:a16="http://schemas.microsoft.com/office/drawing/2014/main" id="{5C24C20D-B4F4-4A06-EBF1-645247564B42}"/>
                      </a:ext>
                    </a:extLst>
                  </p:cNvPr>
                  <p:cNvSpPr txBox="1"/>
                  <p:nvPr/>
                </p:nvSpPr>
                <p:spPr>
                  <a:xfrm>
                    <a:off x="415832" y="1297309"/>
                    <a:ext cx="1684617" cy="417248"/>
                  </a:xfrm>
                  <a:prstGeom prst="rect">
                    <a:avLst/>
                  </a:prstGeom>
                  <a:grpFill/>
                  <a:ln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ln>
                  <a:effectLst>
                    <a:softEdge rad="127000"/>
                  </a:effectLst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Road conditions</a:t>
                    </a:r>
                  </a:p>
                </p:txBody>
              </p:sp>
            </p:grpSp>
          </p:grp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C7C50FE-0B58-8874-8201-11C8B9C0EE0A}"/>
                  </a:ext>
                </a:extLst>
              </p:cNvPr>
              <p:cNvSpPr txBox="1"/>
              <p:nvPr/>
            </p:nvSpPr>
            <p:spPr>
              <a:xfrm>
                <a:off x="334426" y="3495817"/>
                <a:ext cx="1530239" cy="369332"/>
              </a:xfrm>
              <a:prstGeom prst="rect">
                <a:avLst/>
              </a:prstGeom>
              <a:grpFill/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Age inequality</a:t>
                </a:r>
              </a:p>
            </p:txBody>
          </p:sp>
        </p:grp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E9BECD8-48C3-C944-3880-05CB5347650A}"/>
                </a:ext>
              </a:extLst>
            </p:cNvPr>
            <p:cNvSpPr txBox="1"/>
            <p:nvPr/>
          </p:nvSpPr>
          <p:spPr>
            <a:xfrm>
              <a:off x="9209841" y="3525497"/>
              <a:ext cx="1530239" cy="646331"/>
            </a:xfrm>
            <a:prstGeom prst="rect">
              <a:avLst/>
            </a:prstGeom>
            <a:grpFill/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Planning &amp; development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16C17BE8-9F04-324E-DD96-82395B4DDC04}"/>
                </a:ext>
              </a:extLst>
            </p:cNvPr>
            <p:cNvSpPr txBox="1"/>
            <p:nvPr/>
          </p:nvSpPr>
          <p:spPr>
            <a:xfrm>
              <a:off x="9220369" y="4085316"/>
              <a:ext cx="1408345" cy="369332"/>
            </a:xfrm>
            <a:prstGeom prst="rect">
              <a:avLst/>
            </a:prstGeom>
            <a:grpFill/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Accessibility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747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02AB2AAA-424D-81A9-664B-3E28F55DE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707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874B348-B0BA-12DB-730B-5A3A687AC9D5}"/>
              </a:ext>
            </a:extLst>
          </p:cNvPr>
          <p:cNvSpPr txBox="1"/>
          <p:nvPr/>
        </p:nvSpPr>
        <p:spPr>
          <a:xfrm>
            <a:off x="455159" y="271659"/>
            <a:ext cx="7795684" cy="769441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Results – 11yrs to 18yrs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B4BD993-B7AE-FB81-8CD4-BCA0724A8A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8470635"/>
              </p:ext>
            </p:extLst>
          </p:nvPr>
        </p:nvGraphicFramePr>
        <p:xfrm>
          <a:off x="-38597" y="973405"/>
          <a:ext cx="8780673" cy="5707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99082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02AB2AAA-424D-81A9-664B-3E28F55DE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707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874B348-B0BA-12DB-730B-5A3A687AC9D5}"/>
              </a:ext>
            </a:extLst>
          </p:cNvPr>
          <p:cNvSpPr txBox="1"/>
          <p:nvPr/>
        </p:nvSpPr>
        <p:spPr>
          <a:xfrm>
            <a:off x="455159" y="271659"/>
            <a:ext cx="7795684" cy="769441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Results – 11yrs to 18yrs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4A42F1C-D069-390D-8C3B-15F851C37E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134107"/>
              </p:ext>
            </p:extLst>
          </p:nvPr>
        </p:nvGraphicFramePr>
        <p:xfrm>
          <a:off x="242596" y="925488"/>
          <a:ext cx="8882744" cy="5900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94645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02AB2AAA-424D-81A9-664B-3E28F55DE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230"/>
            <a:ext cx="12192000" cy="6858000"/>
          </a:xfrm>
          <a:prstGeom prst="rect">
            <a:avLst/>
          </a:prstGeom>
          <a:solidFill>
            <a:srgbClr val="FFC000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3B3449E-0751-9DCD-132B-F11423CA47F2}"/>
              </a:ext>
            </a:extLst>
          </p:cNvPr>
          <p:cNvSpPr txBox="1"/>
          <p:nvPr/>
        </p:nvSpPr>
        <p:spPr>
          <a:xfrm>
            <a:off x="455159" y="271659"/>
            <a:ext cx="7795684" cy="769441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Results – 18yrs to 65yrs+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1ED06B-336C-F22C-073E-FA087FDAAFE4}"/>
              </a:ext>
            </a:extLst>
          </p:cNvPr>
          <p:cNvSpPr txBox="1"/>
          <p:nvPr/>
        </p:nvSpPr>
        <p:spPr>
          <a:xfrm>
            <a:off x="455159" y="1064926"/>
            <a:ext cx="8544234" cy="954107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softEdge rad="127000"/>
          </a:effec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What Community Spaces do you currently use in Seaford and why?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0784DD-58DB-0795-002C-6E027EE5EE89}"/>
              </a:ext>
            </a:extLst>
          </p:cNvPr>
          <p:cNvSpPr txBox="1"/>
          <p:nvPr/>
        </p:nvSpPr>
        <p:spPr>
          <a:xfrm>
            <a:off x="455159" y="2244060"/>
            <a:ext cx="326304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Top 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Seafront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The Salts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The Crouch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Martello Fields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Library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643332-3A92-BCC9-8CBA-B71575C37A1D}"/>
              </a:ext>
            </a:extLst>
          </p:cNvPr>
          <p:cNvSpPr txBox="1"/>
          <p:nvPr/>
        </p:nvSpPr>
        <p:spPr>
          <a:xfrm>
            <a:off x="4474884" y="2244060"/>
            <a:ext cx="326304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Why?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Mental health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Physical health and exercise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Enjoy wildlife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Free to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Clubs &amp;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Socialising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Walking dogs</a:t>
            </a:r>
          </a:p>
        </p:txBody>
      </p:sp>
    </p:spTree>
    <p:extLst>
      <p:ext uri="{BB962C8B-B14F-4D97-AF65-F5344CB8AC3E}">
        <p14:creationId xmlns:p14="http://schemas.microsoft.com/office/powerpoint/2010/main" val="388657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02AB2AAA-424D-81A9-664B-3E28F55DE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707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874B348-B0BA-12DB-730B-5A3A687AC9D5}"/>
              </a:ext>
            </a:extLst>
          </p:cNvPr>
          <p:cNvSpPr txBox="1"/>
          <p:nvPr/>
        </p:nvSpPr>
        <p:spPr>
          <a:xfrm>
            <a:off x="455159" y="271659"/>
            <a:ext cx="7795684" cy="769441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Results – 18yrs to 65yrs+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F9B138-7B41-28BA-AA64-15F366950892}"/>
              </a:ext>
            </a:extLst>
          </p:cNvPr>
          <p:cNvSpPr txBox="1"/>
          <p:nvPr/>
        </p:nvSpPr>
        <p:spPr>
          <a:xfrm>
            <a:off x="377552" y="943203"/>
            <a:ext cx="8581889" cy="954107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softEdge rad="127000"/>
          </a:effec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What else do you think could be possible with other community spaces in Seaford?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43A5CB-6BF7-3180-0E86-D3DF02D44FA3}"/>
              </a:ext>
            </a:extLst>
          </p:cNvPr>
          <p:cNvSpPr txBox="1"/>
          <p:nvPr/>
        </p:nvSpPr>
        <p:spPr>
          <a:xfrm>
            <a:off x="455159" y="2070866"/>
            <a:ext cx="390319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Top 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Community gardens &amp; orchards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Lido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Boule/pétanque park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Youth clubs / young people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Sports facilities &amp; exercise spaces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1D54B7-5199-A28E-7BD9-8FA83A2A9289}"/>
              </a:ext>
            </a:extLst>
          </p:cNvPr>
          <p:cNvSpPr txBox="1"/>
          <p:nvPr/>
        </p:nvSpPr>
        <p:spPr>
          <a:xfrm>
            <a:off x="4836654" y="2070866"/>
            <a:ext cx="3726231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More…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More social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Health hub / minor injuries unit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Dog training space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Changing facilities / showers on seafront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Markets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Music space / bandstand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Maintaining as open spaces</a:t>
            </a:r>
          </a:p>
        </p:txBody>
      </p:sp>
    </p:spTree>
    <p:extLst>
      <p:ext uri="{BB962C8B-B14F-4D97-AF65-F5344CB8AC3E}">
        <p14:creationId xmlns:p14="http://schemas.microsoft.com/office/powerpoint/2010/main" val="1151981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02AB2AAA-424D-81A9-664B-3E28F55DE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707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874B348-B0BA-12DB-730B-5A3A687AC9D5}"/>
              </a:ext>
            </a:extLst>
          </p:cNvPr>
          <p:cNvSpPr txBox="1"/>
          <p:nvPr/>
        </p:nvSpPr>
        <p:spPr>
          <a:xfrm>
            <a:off x="455159" y="271659"/>
            <a:ext cx="7795684" cy="769441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Results – 11yrs to 18yrs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F9B138-7B41-28BA-AA64-15F366950892}"/>
              </a:ext>
            </a:extLst>
          </p:cNvPr>
          <p:cNvSpPr txBox="1"/>
          <p:nvPr/>
        </p:nvSpPr>
        <p:spPr>
          <a:xfrm>
            <a:off x="377552" y="943203"/>
            <a:ext cx="8581889" cy="954107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softEdge rad="127000"/>
          </a:effec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What else would you like to use community spaces for in Seaford?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F0D8949-0BA0-5122-4C39-860EB815BC1F}"/>
              </a:ext>
            </a:extLst>
          </p:cNvPr>
          <p:cNvSpPr txBox="1"/>
          <p:nvPr/>
        </p:nvSpPr>
        <p:spPr>
          <a:xfrm>
            <a:off x="455159" y="2070866"/>
            <a:ext cx="39031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Top 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Youth clubs / activities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Free sports and exercise  areas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Safe meet up / gathering space to meet 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Swimming pool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More events / live music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1710BD-7225-B51C-2275-019C575A03D6}"/>
              </a:ext>
            </a:extLst>
          </p:cNvPr>
          <p:cNvSpPr txBox="1"/>
          <p:nvPr/>
        </p:nvSpPr>
        <p:spPr>
          <a:xfrm>
            <a:off x="4836654" y="2070866"/>
            <a:ext cx="3726231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More…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Cooking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Fun games / activities like indoor golf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More park equipment for older children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LGBTQ+ safe spaces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Picnic areas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Craft and arts space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Free skills workshops for all ages</a:t>
            </a:r>
          </a:p>
        </p:txBody>
      </p:sp>
    </p:spTree>
    <p:extLst>
      <p:ext uri="{BB962C8B-B14F-4D97-AF65-F5344CB8AC3E}">
        <p14:creationId xmlns:p14="http://schemas.microsoft.com/office/powerpoint/2010/main" val="1345016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02AB2AAA-424D-81A9-664B-3E28F55DE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707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874B348-B0BA-12DB-730B-5A3A687AC9D5}"/>
              </a:ext>
            </a:extLst>
          </p:cNvPr>
          <p:cNvSpPr txBox="1"/>
          <p:nvPr/>
        </p:nvSpPr>
        <p:spPr>
          <a:xfrm>
            <a:off x="455159" y="271659"/>
            <a:ext cx="7795684" cy="769441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Results – 11yrs to 65yrs+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F9B138-7B41-28BA-AA64-15F366950892}"/>
              </a:ext>
            </a:extLst>
          </p:cNvPr>
          <p:cNvSpPr txBox="1"/>
          <p:nvPr/>
        </p:nvSpPr>
        <p:spPr>
          <a:xfrm>
            <a:off x="377552" y="943203"/>
            <a:ext cx="8581889" cy="1384995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softEdge rad="127000"/>
          </a:effec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What would you like to see installed in the space between the new tennis courts and skatepark at the Salts Recreation Park?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93AB71-E49A-64F6-177D-B09D6C920986}"/>
              </a:ext>
            </a:extLst>
          </p:cNvPr>
          <p:cNvSpPr txBox="1"/>
          <p:nvPr/>
        </p:nvSpPr>
        <p:spPr>
          <a:xfrm>
            <a:off x="455158" y="2541702"/>
            <a:ext cx="531926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Top 5 – 18yrs to 65yrs+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Seating/picnic area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Splash play water feature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Extend skating facility to include space for smaller children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Community garden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Improved toilet facilities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721EA8-A0E1-A087-0BE8-300C7EAEE06A}"/>
              </a:ext>
            </a:extLst>
          </p:cNvPr>
          <p:cNvSpPr txBox="1"/>
          <p:nvPr/>
        </p:nvSpPr>
        <p:spPr>
          <a:xfrm>
            <a:off x="6417577" y="2541702"/>
            <a:ext cx="3405931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Top 5 – 11yrs to 18yrs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Extend the skate park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Arcade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Seating / picnic area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Basketball court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Bike pump track</a:t>
            </a:r>
          </a:p>
        </p:txBody>
      </p:sp>
    </p:spTree>
    <p:extLst>
      <p:ext uri="{BB962C8B-B14F-4D97-AF65-F5344CB8AC3E}">
        <p14:creationId xmlns:p14="http://schemas.microsoft.com/office/powerpoint/2010/main" val="671168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02AB2AAA-424D-81A9-664B-3E28F55DE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0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3B3449E-0751-9DCD-132B-F11423CA47F2}"/>
              </a:ext>
            </a:extLst>
          </p:cNvPr>
          <p:cNvSpPr txBox="1"/>
          <p:nvPr/>
        </p:nvSpPr>
        <p:spPr>
          <a:xfrm>
            <a:off x="455159" y="271659"/>
            <a:ext cx="7795684" cy="769441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Results – 11yrs to 18yrs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1ED06B-336C-F22C-073E-FA087FDAAFE4}"/>
              </a:ext>
            </a:extLst>
          </p:cNvPr>
          <p:cNvSpPr txBox="1"/>
          <p:nvPr/>
        </p:nvSpPr>
        <p:spPr>
          <a:xfrm>
            <a:off x="3992781" y="2142778"/>
            <a:ext cx="3465545" cy="2246769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softEdge rad="127000"/>
          </a:effectLst>
        </p:spPr>
        <p:txBody>
          <a:bodyPr wrap="square">
            <a:spAutoFit/>
          </a:bodyPr>
          <a:lstStyle/>
          <a:p>
            <a:pPr algn="ctr"/>
            <a:r>
              <a:rPr lang="en-US" sz="28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do you think would make Seaford a more exciting place to live in?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032D5F4B-93CD-F0F6-5C02-E2B7D557F248}"/>
              </a:ext>
            </a:extLst>
          </p:cNvPr>
          <p:cNvGrpSpPr/>
          <p:nvPr/>
        </p:nvGrpSpPr>
        <p:grpSpPr>
          <a:xfrm>
            <a:off x="300810" y="1233857"/>
            <a:ext cx="10067818" cy="4902210"/>
            <a:chOff x="300810" y="1233857"/>
            <a:chExt cx="10067818" cy="4902210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1A039F3-9BFC-00EC-0668-8B3651A45F04}"/>
                </a:ext>
              </a:extLst>
            </p:cNvPr>
            <p:cNvSpPr txBox="1"/>
            <p:nvPr/>
          </p:nvSpPr>
          <p:spPr>
            <a:xfrm>
              <a:off x="6584154" y="4340193"/>
              <a:ext cx="1599946" cy="369332"/>
            </a:xfrm>
            <a:prstGeom prst="rect">
              <a:avLst/>
            </a:prstGeom>
            <a:solidFill>
              <a:srgbClr val="00B0F0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More for teens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2FEACA9F-3416-BEA8-0B3F-F4E76C2CA823}"/>
                </a:ext>
              </a:extLst>
            </p:cNvPr>
            <p:cNvGrpSpPr/>
            <p:nvPr/>
          </p:nvGrpSpPr>
          <p:grpSpPr>
            <a:xfrm>
              <a:off x="300810" y="1233857"/>
              <a:ext cx="10067818" cy="4902210"/>
              <a:chOff x="385824" y="1410772"/>
              <a:chExt cx="10067818" cy="4902210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6FB62FD-CA0C-E43F-724F-5CD8A3F3CC50}"/>
                  </a:ext>
                </a:extLst>
              </p:cNvPr>
              <p:cNvSpPr txBox="1"/>
              <p:nvPr/>
            </p:nvSpPr>
            <p:spPr>
              <a:xfrm>
                <a:off x="1446527" y="1784138"/>
                <a:ext cx="1964052" cy="369332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Community events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6E1BDC4-28A4-7D17-5026-A247937308D0}"/>
                  </a:ext>
                </a:extLst>
              </p:cNvPr>
              <p:cNvSpPr txBox="1"/>
              <p:nvPr/>
            </p:nvSpPr>
            <p:spPr>
              <a:xfrm>
                <a:off x="7361088" y="1657886"/>
                <a:ext cx="3092554" cy="369332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Increased shops / chain shops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3E3F3D5-F4B5-FB0F-E294-69D9FCC2A687}"/>
                  </a:ext>
                </a:extLst>
              </p:cNvPr>
              <p:cNvSpPr txBox="1"/>
              <p:nvPr/>
            </p:nvSpPr>
            <p:spPr>
              <a:xfrm>
                <a:off x="385824" y="4023603"/>
                <a:ext cx="2381318" cy="369332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More job opportunities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E15E9966-B7C9-6F40-39F5-0A42E51DED9D}"/>
                  </a:ext>
                </a:extLst>
              </p:cNvPr>
              <p:cNvSpPr txBox="1"/>
              <p:nvPr/>
            </p:nvSpPr>
            <p:spPr>
              <a:xfrm>
                <a:off x="3248071" y="1410772"/>
                <a:ext cx="2302436" cy="369332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Better &amp; cleaner roads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02D9342-46CC-E217-DAD6-D64A07F3F77D}"/>
                  </a:ext>
                </a:extLst>
              </p:cNvPr>
              <p:cNvSpPr txBox="1"/>
              <p:nvPr/>
            </p:nvSpPr>
            <p:spPr>
              <a:xfrm>
                <a:off x="3329868" y="5666651"/>
                <a:ext cx="2851145" cy="646331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More local art expeditions / colour around the town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F813187-0075-DCB5-5C6D-F80001C6231F}"/>
                  </a:ext>
                </a:extLst>
              </p:cNvPr>
              <p:cNvSpPr txBox="1"/>
              <p:nvPr/>
            </p:nvSpPr>
            <p:spPr>
              <a:xfrm>
                <a:off x="2706353" y="3868181"/>
                <a:ext cx="962200" cy="369332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Bowling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6741EE1-72AE-7EB5-8E80-BCC8F75A2EDA}"/>
                  </a:ext>
                </a:extLst>
              </p:cNvPr>
              <p:cNvSpPr txBox="1"/>
              <p:nvPr/>
            </p:nvSpPr>
            <p:spPr>
              <a:xfrm>
                <a:off x="707707" y="3070454"/>
                <a:ext cx="869303" cy="646331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Water park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4EC6DC3E-C199-9C03-F144-1E8C519D10D0}"/>
                  </a:ext>
                </a:extLst>
              </p:cNvPr>
              <p:cNvSpPr txBox="1"/>
              <p:nvPr/>
            </p:nvSpPr>
            <p:spPr>
              <a:xfrm>
                <a:off x="4634223" y="4757019"/>
                <a:ext cx="1603563" cy="369332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Rentable bikes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B195B4B5-81B4-CC6B-F3D8-AC444685C9DF}"/>
                  </a:ext>
                </a:extLst>
              </p:cNvPr>
              <p:cNvSpPr txBox="1"/>
              <p:nvPr/>
            </p:nvSpPr>
            <p:spPr>
              <a:xfrm>
                <a:off x="5937973" y="5237491"/>
                <a:ext cx="2517543" cy="369332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Events / parties for teens</a:t>
                </a:r>
              </a:p>
            </p:txBody>
          </p:sp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AC26DCF-A4A4-7876-A650-1508EDB55510}"/>
                  </a:ext>
                </a:extLst>
              </p:cNvPr>
              <p:cNvSpPr txBox="1"/>
              <p:nvPr/>
            </p:nvSpPr>
            <p:spPr>
              <a:xfrm>
                <a:off x="7610575" y="3886883"/>
                <a:ext cx="2267897" cy="369332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Bigger / better cinema</a:t>
                </a: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4D40BE1-F7FE-F46B-174E-19A8CA0F5C35}"/>
                  </a:ext>
                </a:extLst>
              </p:cNvPr>
              <p:cNvSpPr txBox="1"/>
              <p:nvPr/>
            </p:nvSpPr>
            <p:spPr>
              <a:xfrm>
                <a:off x="5662113" y="1552539"/>
                <a:ext cx="1475762" cy="646331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Community competitions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3DD9C2B-07D3-E142-C80D-74F8E7435E68}"/>
                  </a:ext>
                </a:extLst>
              </p:cNvPr>
              <p:cNvSpPr txBox="1"/>
              <p:nvPr/>
            </p:nvSpPr>
            <p:spPr>
              <a:xfrm>
                <a:off x="2014510" y="3208954"/>
                <a:ext cx="2014996" cy="369332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Better public toilets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BE7087FC-1B48-FC75-3514-3914C593FF1B}"/>
                  </a:ext>
                </a:extLst>
              </p:cNvPr>
              <p:cNvSpPr txBox="1"/>
              <p:nvPr/>
            </p:nvSpPr>
            <p:spPr>
              <a:xfrm>
                <a:off x="2212026" y="2333089"/>
                <a:ext cx="1661148" cy="646331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Better internet connection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5E642FE-7E14-359B-7B0A-46F3AE958BC5}"/>
                  </a:ext>
                </a:extLst>
              </p:cNvPr>
              <p:cNvSpPr txBox="1"/>
              <p:nvPr/>
            </p:nvSpPr>
            <p:spPr>
              <a:xfrm>
                <a:off x="2541509" y="4408058"/>
                <a:ext cx="1690764" cy="923330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More fun swimming pool with slides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652C58B3-87D7-7EBA-62AF-BC9474B04384}"/>
                  </a:ext>
                </a:extLst>
              </p:cNvPr>
              <p:cNvSpPr txBox="1"/>
              <p:nvPr/>
            </p:nvSpPr>
            <p:spPr>
              <a:xfrm>
                <a:off x="7862809" y="3143702"/>
                <a:ext cx="2336615" cy="369332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More clubs &amp; activities 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4D4A3BAA-174E-763B-D96B-1CF436923465}"/>
                  </a:ext>
                </a:extLst>
              </p:cNvPr>
              <p:cNvSpPr txBox="1"/>
              <p:nvPr/>
            </p:nvSpPr>
            <p:spPr>
              <a:xfrm>
                <a:off x="8223243" y="2379552"/>
                <a:ext cx="2089961" cy="646331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Chain restaurants / take away</a:t>
                </a:r>
              </a:p>
            </p:txBody>
          </p:sp>
        </p:grp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49745F9E-01E1-48F2-3AE1-6DE399F2200A}"/>
              </a:ext>
            </a:extLst>
          </p:cNvPr>
          <p:cNvSpPr txBox="1"/>
          <p:nvPr/>
        </p:nvSpPr>
        <p:spPr>
          <a:xfrm rot="20812762">
            <a:off x="6916458" y="3272263"/>
            <a:ext cx="10997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People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3825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02AB2AAA-424D-81A9-664B-3E28F55DE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707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68DA271-3046-529F-1803-84AFF80270A9}"/>
              </a:ext>
            </a:extLst>
          </p:cNvPr>
          <p:cNvSpPr txBox="1"/>
          <p:nvPr/>
        </p:nvSpPr>
        <p:spPr>
          <a:xfrm>
            <a:off x="872454" y="1619945"/>
            <a:ext cx="82547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Stakeholder Workshops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Internal Councillor &amp; Officer Workshops 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Final Strategic Plan for Full Council approval – September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3B3449E-0751-9DCD-132B-F11423CA47F2}"/>
              </a:ext>
            </a:extLst>
          </p:cNvPr>
          <p:cNvSpPr txBox="1"/>
          <p:nvPr/>
        </p:nvSpPr>
        <p:spPr>
          <a:xfrm>
            <a:off x="872455" y="700373"/>
            <a:ext cx="50166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2BC211-BBE7-C126-CC77-12D192A2F37D}"/>
              </a:ext>
            </a:extLst>
          </p:cNvPr>
          <p:cNvSpPr txBox="1"/>
          <p:nvPr/>
        </p:nvSpPr>
        <p:spPr>
          <a:xfrm>
            <a:off x="872454" y="4016846"/>
            <a:ext cx="6744749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Thank you for all your feedback so far.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Have you 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123682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02AB2AAA-424D-81A9-664B-3E28F55DE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707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68DA271-3046-529F-1803-84AFF80270A9}"/>
              </a:ext>
            </a:extLst>
          </p:cNvPr>
          <p:cNvSpPr txBox="1"/>
          <p:nvPr/>
        </p:nvSpPr>
        <p:spPr>
          <a:xfrm>
            <a:off x="872455" y="1770077"/>
            <a:ext cx="789404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Community Engagement and Survey 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‘Balanced’ Seafront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Climate Action Plan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Tennis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Strengthen Finances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Jubilee, Funeral and Coronation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Custodianship of Seaford Head, Hope Gap and West Cuckmere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3B3449E-0751-9DCD-132B-F11423CA47F2}"/>
              </a:ext>
            </a:extLst>
          </p:cNvPr>
          <p:cNvSpPr txBox="1"/>
          <p:nvPr/>
        </p:nvSpPr>
        <p:spPr>
          <a:xfrm>
            <a:off x="872455" y="700373"/>
            <a:ext cx="52235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Recent Achievements</a:t>
            </a:r>
          </a:p>
        </p:txBody>
      </p:sp>
    </p:spTree>
    <p:extLst>
      <p:ext uri="{BB962C8B-B14F-4D97-AF65-F5344CB8AC3E}">
        <p14:creationId xmlns:p14="http://schemas.microsoft.com/office/powerpoint/2010/main" val="304781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02AB2AAA-424D-81A9-664B-3E28F55DE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68DA271-3046-529F-1803-84AFF80270A9}"/>
              </a:ext>
            </a:extLst>
          </p:cNvPr>
          <p:cNvSpPr txBox="1"/>
          <p:nvPr/>
        </p:nvSpPr>
        <p:spPr>
          <a:xfrm>
            <a:off x="872455" y="1770077"/>
            <a:ext cx="789404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New Council  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Stakeholder Workshops and new Strategic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Stakeholder Engagement Meetings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Seafront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Climate Policy and Actions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3B3449E-0751-9DCD-132B-F11423CA47F2}"/>
              </a:ext>
            </a:extLst>
          </p:cNvPr>
          <p:cNvSpPr txBox="1"/>
          <p:nvPr/>
        </p:nvSpPr>
        <p:spPr>
          <a:xfrm>
            <a:off x="872455" y="700373"/>
            <a:ext cx="56391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10 Key Things 2023/24</a:t>
            </a:r>
          </a:p>
        </p:txBody>
      </p:sp>
    </p:spTree>
    <p:extLst>
      <p:ext uri="{BB962C8B-B14F-4D97-AF65-F5344CB8AC3E}">
        <p14:creationId xmlns:p14="http://schemas.microsoft.com/office/powerpoint/2010/main" val="3204290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02AB2AAA-424D-81A9-664B-3E28F55DE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707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68DA271-3046-529F-1803-84AFF80270A9}"/>
              </a:ext>
            </a:extLst>
          </p:cNvPr>
          <p:cNvSpPr txBox="1"/>
          <p:nvPr/>
        </p:nvSpPr>
        <p:spPr>
          <a:xfrm>
            <a:off x="872455" y="1770077"/>
            <a:ext cx="789404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‘Section 106’ funds 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Town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Walk the Chalk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Museum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3B3449E-0751-9DCD-132B-F11423CA47F2}"/>
              </a:ext>
            </a:extLst>
          </p:cNvPr>
          <p:cNvSpPr txBox="1"/>
          <p:nvPr/>
        </p:nvSpPr>
        <p:spPr>
          <a:xfrm>
            <a:off x="872455" y="700373"/>
            <a:ext cx="5472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10 Key Things 2023/24</a:t>
            </a:r>
          </a:p>
        </p:txBody>
      </p:sp>
    </p:spTree>
    <p:extLst>
      <p:ext uri="{BB962C8B-B14F-4D97-AF65-F5344CB8AC3E}">
        <p14:creationId xmlns:p14="http://schemas.microsoft.com/office/powerpoint/2010/main" val="3963381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02AB2AAA-424D-81A9-664B-3E28F55DE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730720-672F-CA07-A5DF-7A7691A309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30223"/>
            <a:ext cx="9144000" cy="2170545"/>
          </a:xfrm>
        </p:spPr>
        <p:txBody>
          <a:bodyPr>
            <a:normAutofit fontScale="90000"/>
          </a:bodyPr>
          <a:lstStyle/>
          <a:p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Community Engagement Analysis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E45CF4-D535-8744-DFC8-5A9A0AF06B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64178"/>
            <a:ext cx="9144000" cy="943762"/>
          </a:xfrm>
        </p:spPr>
        <p:txBody>
          <a:bodyPr>
            <a:norm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Strategic Priorities for Seaford</a:t>
            </a:r>
          </a:p>
        </p:txBody>
      </p:sp>
    </p:spTree>
    <p:extLst>
      <p:ext uri="{BB962C8B-B14F-4D97-AF65-F5344CB8AC3E}">
        <p14:creationId xmlns:p14="http://schemas.microsoft.com/office/powerpoint/2010/main" val="2719076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02AB2AAA-424D-81A9-664B-3E28F55DE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707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68DA271-3046-529F-1803-84AFF80270A9}"/>
              </a:ext>
            </a:extLst>
          </p:cNvPr>
          <p:cNvSpPr txBox="1"/>
          <p:nvPr/>
        </p:nvSpPr>
        <p:spPr>
          <a:xfrm>
            <a:off x="872455" y="1770077"/>
            <a:ext cx="789404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Survey opened end of 2022, closed early 2023 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 variety of campaigns launched both online and around the town to reach a variety of people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366 responses received from 18 to over 65 year olds, of which most (42.5%) were aged 65+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146 responses received from 11 to 18 year olds, of which most (77%) were aged between 11 and 15 years old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3B3449E-0751-9DCD-132B-F11423CA47F2}"/>
              </a:ext>
            </a:extLst>
          </p:cNvPr>
          <p:cNvSpPr txBox="1"/>
          <p:nvPr/>
        </p:nvSpPr>
        <p:spPr>
          <a:xfrm>
            <a:off x="872455" y="700373"/>
            <a:ext cx="50166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2444469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02AB2AAA-424D-81A9-664B-3E28F55DE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707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68DA271-3046-529F-1803-84AFF80270A9}"/>
              </a:ext>
            </a:extLst>
          </p:cNvPr>
          <p:cNvSpPr txBox="1"/>
          <p:nvPr/>
        </p:nvSpPr>
        <p:spPr>
          <a:xfrm>
            <a:off x="872455" y="1770077"/>
            <a:ext cx="7894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Of the 18 to over 65 year olds, the highest response came from Seaford South Ward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3B3449E-0751-9DCD-132B-F11423CA47F2}"/>
              </a:ext>
            </a:extLst>
          </p:cNvPr>
          <p:cNvSpPr txBox="1"/>
          <p:nvPr/>
        </p:nvSpPr>
        <p:spPr>
          <a:xfrm>
            <a:off x="872455" y="691984"/>
            <a:ext cx="50166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Introduction Cont.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1166013"/>
              </p:ext>
            </p:extLst>
          </p:nvPr>
        </p:nvGraphicFramePr>
        <p:xfrm>
          <a:off x="872454" y="2477963"/>
          <a:ext cx="6414753" cy="4053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59687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02AB2AAA-424D-81A9-664B-3E28F55DE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93"/>
            <a:ext cx="12192000" cy="6858000"/>
          </a:xfrm>
          <a:prstGeom prst="rect">
            <a:avLst/>
          </a:prstGeom>
          <a:solidFill>
            <a:srgbClr val="FFC000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3B3449E-0751-9DCD-132B-F11423CA47F2}"/>
              </a:ext>
            </a:extLst>
          </p:cNvPr>
          <p:cNvSpPr txBox="1"/>
          <p:nvPr/>
        </p:nvSpPr>
        <p:spPr>
          <a:xfrm>
            <a:off x="455159" y="271659"/>
            <a:ext cx="7795684" cy="769441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Results – 11yrs to 65yrs+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1ED06B-336C-F22C-073E-FA087FDAAFE4}"/>
              </a:ext>
            </a:extLst>
          </p:cNvPr>
          <p:cNvSpPr txBox="1"/>
          <p:nvPr/>
        </p:nvSpPr>
        <p:spPr>
          <a:xfrm>
            <a:off x="3877009" y="2855319"/>
            <a:ext cx="3465545" cy="1384995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softEdge rad="127000"/>
          </a:effectLst>
        </p:spPr>
        <p:txBody>
          <a:bodyPr wrap="square">
            <a:spAutoFit/>
          </a:bodyPr>
          <a:lstStyle/>
          <a:p>
            <a:pPr algn="ctr"/>
            <a:r>
              <a:rPr lang="en-US" sz="28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is the </a:t>
            </a:r>
            <a:r>
              <a:rPr lang="en-US" sz="2800" b="1" i="0" u="none" strike="noStrike" dirty="0">
                <a:solidFill>
                  <a:srgbClr val="00720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best</a:t>
            </a:r>
            <a:r>
              <a:rPr lang="en-US" sz="28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part about </a:t>
            </a:r>
          </a:p>
          <a:p>
            <a:pPr algn="ctr"/>
            <a:r>
              <a:rPr lang="en-US" sz="28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living in Seaford?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565489DD-5F94-5E95-9DE5-6AF311115C63}"/>
              </a:ext>
            </a:extLst>
          </p:cNvPr>
          <p:cNvGrpSpPr/>
          <p:nvPr/>
        </p:nvGrpSpPr>
        <p:grpSpPr>
          <a:xfrm>
            <a:off x="4295425" y="4644489"/>
            <a:ext cx="4325832" cy="2031760"/>
            <a:chOff x="4225535" y="4443808"/>
            <a:chExt cx="4325832" cy="203176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8481CAC-E5D6-9671-E02E-7FDEBCDE09D7}"/>
                </a:ext>
              </a:extLst>
            </p:cNvPr>
            <p:cNvSpPr txBox="1"/>
            <p:nvPr/>
          </p:nvSpPr>
          <p:spPr>
            <a:xfrm>
              <a:off x="4225535" y="4568250"/>
              <a:ext cx="1290735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Character of buildings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9971A6E-9DF3-E5B7-0DC3-60E1F47BB6B9}"/>
                </a:ext>
              </a:extLst>
            </p:cNvPr>
            <p:cNvSpPr txBox="1"/>
            <p:nvPr/>
          </p:nvSpPr>
          <p:spPr>
            <a:xfrm>
              <a:off x="7006637" y="5275839"/>
              <a:ext cx="1360715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Town centre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C73B950-2186-520F-B709-3A513233898B}"/>
                </a:ext>
              </a:extLst>
            </p:cNvPr>
            <p:cNvSpPr txBox="1"/>
            <p:nvPr/>
          </p:nvSpPr>
          <p:spPr>
            <a:xfrm>
              <a:off x="6559281" y="4443808"/>
              <a:ext cx="1992086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Transport links to surrounding areas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427A83F-236E-8564-95E0-999393DDBEC4}"/>
                </a:ext>
              </a:extLst>
            </p:cNvPr>
            <p:cNvSpPr txBox="1"/>
            <p:nvPr/>
          </p:nvSpPr>
          <p:spPr>
            <a:xfrm>
              <a:off x="4438453" y="5208845"/>
              <a:ext cx="1360715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Size of town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917F7E0-2C6B-9E73-5ACC-7576BA0099CB}"/>
                </a:ext>
              </a:extLst>
            </p:cNvPr>
            <p:cNvSpPr txBox="1"/>
            <p:nvPr/>
          </p:nvSpPr>
          <p:spPr>
            <a:xfrm>
              <a:off x="5525860" y="4747189"/>
              <a:ext cx="982825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Peaceful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CE5E8BE-8149-6A52-5DF8-62DC7A31256C}"/>
                </a:ext>
              </a:extLst>
            </p:cNvPr>
            <p:cNvSpPr txBox="1"/>
            <p:nvPr/>
          </p:nvSpPr>
          <p:spPr>
            <a:xfrm>
              <a:off x="5886198" y="5070345"/>
              <a:ext cx="1175658" cy="6463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Safe/low crime rate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AF9FCD1-6A69-15E8-02B9-552B989B9416}"/>
                </a:ext>
              </a:extLst>
            </p:cNvPr>
            <p:cNvSpPr txBox="1"/>
            <p:nvPr/>
          </p:nvSpPr>
          <p:spPr>
            <a:xfrm>
              <a:off x="5467040" y="6106236"/>
              <a:ext cx="997598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Location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071579F-ED60-8EA5-A701-D4EA586A43EC}"/>
                </a:ext>
              </a:extLst>
            </p:cNvPr>
            <p:cNvSpPr txBox="1"/>
            <p:nvPr/>
          </p:nvSpPr>
          <p:spPr>
            <a:xfrm>
              <a:off x="5949288" y="5726790"/>
              <a:ext cx="2153818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No overdevelopment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F5BF49C-803D-6E4E-CF25-06EDB59E1E9C}"/>
                </a:ext>
              </a:extLst>
            </p:cNvPr>
            <p:cNvSpPr txBox="1"/>
            <p:nvPr/>
          </p:nvSpPr>
          <p:spPr>
            <a:xfrm>
              <a:off x="4578206" y="5629109"/>
              <a:ext cx="1376946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Accessibility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276A9B8C-A6A4-9328-6A34-7F88A5F451ED}"/>
              </a:ext>
            </a:extLst>
          </p:cNvPr>
          <p:cNvGrpSpPr/>
          <p:nvPr/>
        </p:nvGrpSpPr>
        <p:grpSpPr>
          <a:xfrm>
            <a:off x="5319660" y="787681"/>
            <a:ext cx="4947695" cy="2069463"/>
            <a:chOff x="5083942" y="937152"/>
            <a:chExt cx="4947695" cy="2069463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BA8579F-D54B-761D-B78D-D0A80A340DBA}"/>
                </a:ext>
              </a:extLst>
            </p:cNvPr>
            <p:cNvSpPr txBox="1"/>
            <p:nvPr/>
          </p:nvSpPr>
          <p:spPr>
            <a:xfrm>
              <a:off x="5083942" y="2021309"/>
              <a:ext cx="2453950" cy="369332"/>
            </a:xfrm>
            <a:prstGeom prst="rect">
              <a:avLst/>
            </a:prstGeom>
            <a:solidFill>
              <a:srgbClr val="FFC000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The Sea/beach/seafront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35839BD-9AD7-1FE6-8936-1F4544AA6268}"/>
                </a:ext>
              </a:extLst>
            </p:cNvPr>
            <p:cNvSpPr txBox="1"/>
            <p:nvPr/>
          </p:nvSpPr>
          <p:spPr>
            <a:xfrm>
              <a:off x="7115584" y="983830"/>
              <a:ext cx="1452466" cy="369332"/>
            </a:xfrm>
            <a:prstGeom prst="rect">
              <a:avLst/>
            </a:prstGeom>
            <a:solidFill>
              <a:srgbClr val="FFC000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Seaford Head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C56FC08-7B9D-4EAE-83A0-DBDE2747EA47}"/>
                </a:ext>
              </a:extLst>
            </p:cNvPr>
            <p:cNvSpPr txBox="1"/>
            <p:nvPr/>
          </p:nvSpPr>
          <p:spPr>
            <a:xfrm>
              <a:off x="6913818" y="1358845"/>
              <a:ext cx="1452466" cy="646331"/>
            </a:xfrm>
            <a:prstGeom prst="rect">
              <a:avLst/>
            </a:prstGeom>
            <a:solidFill>
              <a:srgbClr val="FFC000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Surrounding countryside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E359A71-42CB-BD1D-242A-EA85AA82CC0B}"/>
                </a:ext>
              </a:extLst>
            </p:cNvPr>
            <p:cNvSpPr txBox="1"/>
            <p:nvPr/>
          </p:nvSpPr>
          <p:spPr>
            <a:xfrm>
              <a:off x="6236455" y="2370120"/>
              <a:ext cx="752670" cy="369332"/>
            </a:xfrm>
            <a:prstGeom prst="rect">
              <a:avLst/>
            </a:prstGeom>
            <a:solidFill>
              <a:srgbClr val="FFC000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Walks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C66C864-A11E-5073-8A2E-E05B9C8ADF91}"/>
                </a:ext>
              </a:extLst>
            </p:cNvPr>
            <p:cNvSpPr txBox="1"/>
            <p:nvPr/>
          </p:nvSpPr>
          <p:spPr>
            <a:xfrm>
              <a:off x="8527828" y="1278635"/>
              <a:ext cx="999151" cy="369332"/>
            </a:xfrm>
            <a:prstGeom prst="rect">
              <a:avLst/>
            </a:prstGeom>
            <a:solidFill>
              <a:srgbClr val="FFC000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Clean air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AB0BF19-535D-BC83-B798-D442C7F2BE64}"/>
                </a:ext>
              </a:extLst>
            </p:cNvPr>
            <p:cNvSpPr txBox="1"/>
            <p:nvPr/>
          </p:nvSpPr>
          <p:spPr>
            <a:xfrm>
              <a:off x="7016391" y="2360284"/>
              <a:ext cx="1638300" cy="646331"/>
            </a:xfrm>
            <a:prstGeom prst="rect">
              <a:avLst/>
            </a:prstGeom>
            <a:solidFill>
              <a:srgbClr val="FFC000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Environment &amp; Nature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F1F1448-8886-AAE2-AE49-B0DD2F081DE4}"/>
                </a:ext>
              </a:extLst>
            </p:cNvPr>
            <p:cNvSpPr txBox="1"/>
            <p:nvPr/>
          </p:nvSpPr>
          <p:spPr>
            <a:xfrm>
              <a:off x="8654691" y="2102525"/>
              <a:ext cx="1376946" cy="369332"/>
            </a:xfrm>
            <a:prstGeom prst="rect">
              <a:avLst/>
            </a:prstGeom>
            <a:solidFill>
              <a:srgbClr val="FFC000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Golf Courses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7E1DCB6-5E38-95BC-5EC0-2EB7734E577A}"/>
                </a:ext>
              </a:extLst>
            </p:cNvPr>
            <p:cNvSpPr txBox="1"/>
            <p:nvPr/>
          </p:nvSpPr>
          <p:spPr>
            <a:xfrm>
              <a:off x="5518093" y="1640610"/>
              <a:ext cx="1369782" cy="369332"/>
            </a:xfrm>
            <a:prstGeom prst="rect">
              <a:avLst/>
            </a:prstGeom>
            <a:solidFill>
              <a:srgbClr val="FFC000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Cycle routes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A792D23-55F6-5D5E-F8DB-FAC677A23A70}"/>
                </a:ext>
              </a:extLst>
            </p:cNvPr>
            <p:cNvSpPr txBox="1"/>
            <p:nvPr/>
          </p:nvSpPr>
          <p:spPr>
            <a:xfrm>
              <a:off x="8939228" y="937152"/>
              <a:ext cx="807873" cy="369332"/>
            </a:xfrm>
            <a:prstGeom prst="rect">
              <a:avLst/>
            </a:prstGeom>
            <a:solidFill>
              <a:srgbClr val="FFC000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Trees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60C5320-54BF-D699-DF90-1B2ACCB51F44}"/>
                </a:ext>
              </a:extLst>
            </p:cNvPr>
            <p:cNvSpPr txBox="1"/>
            <p:nvPr/>
          </p:nvSpPr>
          <p:spPr>
            <a:xfrm>
              <a:off x="8489922" y="1705028"/>
              <a:ext cx="1074962" cy="369332"/>
            </a:xfrm>
            <a:prstGeom prst="rect">
              <a:avLst/>
            </a:prstGeom>
            <a:solidFill>
              <a:srgbClr val="FFC000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Weather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28B85A8A-F76B-7248-ECF6-0CCFA853215B}"/>
                </a:ext>
              </a:extLst>
            </p:cNvPr>
            <p:cNvSpPr txBox="1"/>
            <p:nvPr/>
          </p:nvSpPr>
          <p:spPr>
            <a:xfrm>
              <a:off x="7698632" y="1991638"/>
              <a:ext cx="807873" cy="369332"/>
            </a:xfrm>
            <a:prstGeom prst="rect">
              <a:avLst/>
            </a:prstGeom>
            <a:solidFill>
              <a:srgbClr val="FFC000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SDNP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00E87168-1EC1-4536-5AE1-579F2C77D0B2}"/>
                </a:ext>
              </a:extLst>
            </p:cNvPr>
            <p:cNvSpPr txBox="1"/>
            <p:nvPr/>
          </p:nvSpPr>
          <p:spPr>
            <a:xfrm>
              <a:off x="6014421" y="1048023"/>
              <a:ext cx="807873" cy="646331"/>
            </a:xfrm>
            <a:prstGeom prst="rect">
              <a:avLst/>
            </a:prstGeom>
            <a:solidFill>
              <a:srgbClr val="FFC000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Open spaces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032D5F4B-93CD-F0F6-5C02-E2B7D557F248}"/>
              </a:ext>
            </a:extLst>
          </p:cNvPr>
          <p:cNvGrpSpPr/>
          <p:nvPr/>
        </p:nvGrpSpPr>
        <p:grpSpPr>
          <a:xfrm>
            <a:off x="162483" y="1339178"/>
            <a:ext cx="3974506" cy="4959475"/>
            <a:chOff x="162483" y="1339178"/>
            <a:chExt cx="3974506" cy="495947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1A039F3-9BFC-00EC-0668-8B3651A45F04}"/>
                </a:ext>
              </a:extLst>
            </p:cNvPr>
            <p:cNvSpPr txBox="1"/>
            <p:nvPr/>
          </p:nvSpPr>
          <p:spPr>
            <a:xfrm>
              <a:off x="2745551" y="2585857"/>
              <a:ext cx="1067535" cy="369332"/>
            </a:xfrm>
            <a:prstGeom prst="rect">
              <a:avLst/>
            </a:prstGeom>
            <a:solidFill>
              <a:srgbClr val="00B0F0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Churches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2FEACA9F-3416-BEA8-0B3F-F4E76C2CA823}"/>
                </a:ext>
              </a:extLst>
            </p:cNvPr>
            <p:cNvGrpSpPr/>
            <p:nvPr/>
          </p:nvGrpSpPr>
          <p:grpSpPr>
            <a:xfrm>
              <a:off x="162483" y="1339178"/>
              <a:ext cx="3974506" cy="4959475"/>
              <a:chOff x="247497" y="1516093"/>
              <a:chExt cx="3974506" cy="4959475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A4D9301-A245-95E7-F575-090097076799}"/>
                  </a:ext>
                </a:extLst>
              </p:cNvPr>
              <p:cNvSpPr txBox="1"/>
              <p:nvPr/>
            </p:nvSpPr>
            <p:spPr>
              <a:xfrm>
                <a:off x="707707" y="4289450"/>
                <a:ext cx="1073020" cy="369332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Activities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6FB62FD-CA0C-E43F-724F-5CD8A3F3CC50}"/>
                  </a:ext>
                </a:extLst>
              </p:cNvPr>
              <p:cNvSpPr txBox="1"/>
              <p:nvPr/>
            </p:nvSpPr>
            <p:spPr>
              <a:xfrm>
                <a:off x="1223000" y="2514518"/>
                <a:ext cx="1964052" cy="369332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Community events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6E1BDC4-28A4-7D17-5026-A247937308D0}"/>
                  </a:ext>
                </a:extLst>
              </p:cNvPr>
              <p:cNvSpPr txBox="1"/>
              <p:nvPr/>
            </p:nvSpPr>
            <p:spPr>
              <a:xfrm>
                <a:off x="247497" y="1516093"/>
                <a:ext cx="1730829" cy="646331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Shops, Cafes &amp;</a:t>
                </a:r>
                <a:br>
                  <a:rPr lang="en-GB" dirty="0"/>
                </a:br>
                <a:r>
                  <a:rPr lang="en-GB" dirty="0"/>
                  <a:t>restaurants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3E3F3D5-F4B5-FB0F-E294-69D9FCC2A687}"/>
                  </a:ext>
                </a:extLst>
              </p:cNvPr>
              <p:cNvSpPr txBox="1"/>
              <p:nvPr/>
            </p:nvSpPr>
            <p:spPr>
              <a:xfrm>
                <a:off x="1772357" y="5645117"/>
                <a:ext cx="2318571" cy="646331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Cheap parking/free on seafront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ADEA5F2-0AFD-C98F-4732-3F1E2B146BF9}"/>
                  </a:ext>
                </a:extLst>
              </p:cNvPr>
              <p:cNvSpPr txBox="1"/>
              <p:nvPr/>
            </p:nvSpPr>
            <p:spPr>
              <a:xfrm>
                <a:off x="2054375" y="4906794"/>
                <a:ext cx="651978" cy="369332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Pubs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E15E9966-B7C9-6F40-39F5-0A42E51DED9D}"/>
                  </a:ext>
                </a:extLst>
              </p:cNvPr>
              <p:cNvSpPr txBox="1"/>
              <p:nvPr/>
            </p:nvSpPr>
            <p:spPr>
              <a:xfrm>
                <a:off x="1708373" y="2182091"/>
                <a:ext cx="2268117" cy="369332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Seaford Football Club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BDD0309-6033-E172-13DD-DE650CF26E00}"/>
                  </a:ext>
                </a:extLst>
              </p:cNvPr>
              <p:cNvSpPr txBox="1"/>
              <p:nvPr/>
            </p:nvSpPr>
            <p:spPr>
              <a:xfrm>
                <a:off x="418609" y="4701855"/>
                <a:ext cx="1414561" cy="369332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Local theatre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02D9342-46CC-E217-DAD6-D64A07F3F77D}"/>
                  </a:ext>
                </a:extLst>
              </p:cNvPr>
              <p:cNvSpPr txBox="1"/>
              <p:nvPr/>
            </p:nvSpPr>
            <p:spPr>
              <a:xfrm>
                <a:off x="2005711" y="5294531"/>
                <a:ext cx="2216292" cy="369332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Local Council services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2288AFF8-DD0B-D074-4730-AD6BD6F3D4F6}"/>
                  </a:ext>
                </a:extLst>
              </p:cNvPr>
              <p:cNvSpPr txBox="1"/>
              <p:nvPr/>
            </p:nvSpPr>
            <p:spPr>
              <a:xfrm>
                <a:off x="369807" y="5149579"/>
                <a:ext cx="1414560" cy="369332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Public toilets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F813187-0075-DCB5-5C6D-F80001C6231F}"/>
                  </a:ext>
                </a:extLst>
              </p:cNvPr>
              <p:cNvSpPr txBox="1"/>
              <p:nvPr/>
            </p:nvSpPr>
            <p:spPr>
              <a:xfrm>
                <a:off x="1858817" y="4528877"/>
                <a:ext cx="1481234" cy="369332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Good schools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6741EE1-72AE-7EB5-8E80-BCC8F75A2EDA}"/>
                  </a:ext>
                </a:extLst>
              </p:cNvPr>
              <p:cNvSpPr txBox="1"/>
              <p:nvPr/>
            </p:nvSpPr>
            <p:spPr>
              <a:xfrm>
                <a:off x="359954" y="3119913"/>
                <a:ext cx="869303" cy="646331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Arts &amp; culture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4EC6DC3E-C199-9C03-F144-1E8C519D10D0}"/>
                  </a:ext>
                </a:extLst>
              </p:cNvPr>
              <p:cNvSpPr txBox="1"/>
              <p:nvPr/>
            </p:nvSpPr>
            <p:spPr>
              <a:xfrm>
                <a:off x="1213221" y="2985997"/>
                <a:ext cx="1793035" cy="923330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Activities and facilities for children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B195B4B5-81B4-CC6B-F3D8-AC444685C9DF}"/>
                  </a:ext>
                </a:extLst>
              </p:cNvPr>
              <p:cNvSpPr txBox="1"/>
              <p:nvPr/>
            </p:nvSpPr>
            <p:spPr>
              <a:xfrm>
                <a:off x="820689" y="2105990"/>
                <a:ext cx="839756" cy="369332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Library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233A818-EC98-A281-CEA6-EE6D34478DA1}"/>
                  </a:ext>
                </a:extLst>
              </p:cNvPr>
              <p:cNvSpPr txBox="1"/>
              <p:nvPr/>
            </p:nvSpPr>
            <p:spPr>
              <a:xfrm>
                <a:off x="369807" y="3886883"/>
                <a:ext cx="1884008" cy="369332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Martello Museum</a:t>
                </a:r>
              </a:p>
            </p:txBody>
          </p:sp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AC26DCF-A4A4-7876-A650-1508EDB55510}"/>
                  </a:ext>
                </a:extLst>
              </p:cNvPr>
              <p:cNvSpPr txBox="1"/>
              <p:nvPr/>
            </p:nvSpPr>
            <p:spPr>
              <a:xfrm>
                <a:off x="2046857" y="4176547"/>
                <a:ext cx="1067535" cy="369332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The Salts</a:t>
                </a: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4D40BE1-F7FE-F46B-174E-19A8CA0F5C35}"/>
                  </a:ext>
                </a:extLst>
              </p:cNvPr>
              <p:cNvSpPr txBox="1"/>
              <p:nvPr/>
            </p:nvSpPr>
            <p:spPr>
              <a:xfrm>
                <a:off x="584467" y="5490920"/>
                <a:ext cx="1218853" cy="646331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Good healthcare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3DD9C2B-07D3-E142-C80D-74F8E7435E68}"/>
                  </a:ext>
                </a:extLst>
              </p:cNvPr>
              <p:cNvSpPr txBox="1"/>
              <p:nvPr/>
            </p:nvSpPr>
            <p:spPr>
              <a:xfrm>
                <a:off x="2535595" y="3824216"/>
                <a:ext cx="1290734" cy="369332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The Crypt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BE7087FC-1B48-FC75-3514-3914C593FF1B}"/>
                  </a:ext>
                </a:extLst>
              </p:cNvPr>
              <p:cNvSpPr txBox="1"/>
              <p:nvPr/>
            </p:nvSpPr>
            <p:spPr>
              <a:xfrm>
                <a:off x="373522" y="2421826"/>
                <a:ext cx="934409" cy="646331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Good housing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5E642FE-7E14-359B-7B0A-46F3AE958BC5}"/>
                  </a:ext>
                </a:extLst>
              </p:cNvPr>
              <p:cNvSpPr txBox="1"/>
              <p:nvPr/>
            </p:nvSpPr>
            <p:spPr>
              <a:xfrm>
                <a:off x="2944313" y="4868159"/>
                <a:ext cx="962200" cy="369332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Cinema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652C58B3-87D7-7EBA-62AF-BC9474B04384}"/>
                  </a:ext>
                </a:extLst>
              </p:cNvPr>
              <p:cNvSpPr txBox="1"/>
              <p:nvPr/>
            </p:nvSpPr>
            <p:spPr>
              <a:xfrm>
                <a:off x="1959672" y="1830517"/>
                <a:ext cx="1652821" cy="369332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Street markets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4D4A3BAA-174E-763B-D96B-1CF436923465}"/>
                  </a:ext>
                </a:extLst>
              </p:cNvPr>
              <p:cNvSpPr txBox="1"/>
              <p:nvPr/>
            </p:nvSpPr>
            <p:spPr>
              <a:xfrm>
                <a:off x="804295" y="6106236"/>
                <a:ext cx="807873" cy="369332"/>
              </a:xfrm>
              <a:prstGeom prst="rect">
                <a:avLst/>
              </a:prstGeom>
              <a:solidFill>
                <a:srgbClr val="00B0F0"/>
              </a:soli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softEdge rad="12700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Sports</a:t>
                </a:r>
              </a:p>
            </p:txBody>
          </p:sp>
        </p:grp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933F4845-9D81-687D-1658-0A2E8AE34EBA}"/>
              </a:ext>
            </a:extLst>
          </p:cNvPr>
          <p:cNvGrpSpPr/>
          <p:nvPr/>
        </p:nvGrpSpPr>
        <p:grpSpPr>
          <a:xfrm>
            <a:off x="7886172" y="2638505"/>
            <a:ext cx="3162070" cy="1071463"/>
            <a:chOff x="7398843" y="3225967"/>
            <a:chExt cx="3162070" cy="107146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B60C594-6EA1-CD33-C4F4-E4800C53AD86}"/>
                </a:ext>
              </a:extLst>
            </p:cNvPr>
            <p:cNvSpPr txBox="1"/>
            <p:nvPr/>
          </p:nvSpPr>
          <p:spPr>
            <a:xfrm>
              <a:off x="8796356" y="3225967"/>
              <a:ext cx="1764557" cy="646331"/>
            </a:xfrm>
            <a:prstGeom prst="rect">
              <a:avLst/>
            </a:prstGeom>
            <a:solidFill>
              <a:srgbClr val="FFFF00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People &amp; community spirit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070F105E-2523-7250-7B52-34DF4C944F58}"/>
                </a:ext>
              </a:extLst>
            </p:cNvPr>
            <p:cNvSpPr txBox="1"/>
            <p:nvPr/>
          </p:nvSpPr>
          <p:spPr>
            <a:xfrm>
              <a:off x="8821304" y="3928098"/>
              <a:ext cx="1182654" cy="369332"/>
            </a:xfrm>
            <a:prstGeom prst="rect">
              <a:avLst/>
            </a:prstGeom>
            <a:solidFill>
              <a:srgbClr val="FFFF00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Town Crier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9E040FC-62D3-DF15-C298-08F4C16A8E71}"/>
                </a:ext>
              </a:extLst>
            </p:cNvPr>
            <p:cNvSpPr txBox="1"/>
            <p:nvPr/>
          </p:nvSpPr>
          <p:spPr>
            <a:xfrm>
              <a:off x="7398843" y="3586161"/>
              <a:ext cx="1470170" cy="646331"/>
            </a:xfrm>
            <a:prstGeom prst="rect">
              <a:avLst/>
            </a:prstGeom>
            <a:solidFill>
              <a:srgbClr val="FFFF00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>
              <a:softEdge rad="127000"/>
            </a:effectLst>
          </p:spPr>
          <p:txBody>
            <a:bodyPr wrap="square">
              <a:spAutoFit/>
            </a:bodyPr>
            <a:lstStyle/>
            <a:p>
              <a:r>
                <a:rPr lang="en-GB" dirty="0"/>
                <a:t>Local groups and charities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D13CEDF6-FB1A-E305-3C85-50596072A0FE}"/>
              </a:ext>
            </a:extLst>
          </p:cNvPr>
          <p:cNvGrpSpPr/>
          <p:nvPr/>
        </p:nvGrpSpPr>
        <p:grpSpPr>
          <a:xfrm>
            <a:off x="3117757" y="3084708"/>
            <a:ext cx="1203451" cy="444411"/>
            <a:chOff x="3117756" y="3084708"/>
            <a:chExt cx="1502902" cy="669558"/>
          </a:xfrm>
        </p:grpSpPr>
        <p:sp>
          <p:nvSpPr>
            <p:cNvPr id="58" name="Arrow: Down 57">
              <a:extLst>
                <a:ext uri="{FF2B5EF4-FFF2-40B4-BE49-F238E27FC236}">
                  <a16:creationId xmlns:a16="http://schemas.microsoft.com/office/drawing/2014/main" id="{0A8E7BDC-197E-3F64-E66A-DA920C0540E9}"/>
                </a:ext>
              </a:extLst>
            </p:cNvPr>
            <p:cNvSpPr/>
            <p:nvPr/>
          </p:nvSpPr>
          <p:spPr>
            <a:xfrm rot="6419723">
              <a:off x="3407154" y="2795310"/>
              <a:ext cx="669558" cy="124835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09F20652-0032-CF70-7214-3A125CE722F2}"/>
                </a:ext>
              </a:extLst>
            </p:cNvPr>
            <p:cNvSpPr txBox="1"/>
            <p:nvPr/>
          </p:nvSpPr>
          <p:spPr>
            <a:xfrm rot="1023595">
              <a:off x="3247217" y="3229263"/>
              <a:ext cx="1373442" cy="4637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bg1"/>
                  </a:solidFill>
                </a:rPr>
                <a:t>Amenities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3216A9D5-402F-6010-8BF8-6CBFCB5607EF}"/>
              </a:ext>
            </a:extLst>
          </p:cNvPr>
          <p:cNvGrpSpPr/>
          <p:nvPr/>
        </p:nvGrpSpPr>
        <p:grpSpPr>
          <a:xfrm rot="8015821">
            <a:off x="5262940" y="2353585"/>
            <a:ext cx="1177989" cy="439534"/>
            <a:chOff x="3030744" y="3117231"/>
            <a:chExt cx="1554915" cy="669558"/>
          </a:xfrm>
        </p:grpSpPr>
        <p:sp>
          <p:nvSpPr>
            <p:cNvPr id="61" name="Arrow: Down 60">
              <a:extLst>
                <a:ext uri="{FF2B5EF4-FFF2-40B4-BE49-F238E27FC236}">
                  <a16:creationId xmlns:a16="http://schemas.microsoft.com/office/drawing/2014/main" id="{F6446A93-D3B9-1D30-FDCD-7D49B4134F00}"/>
                </a:ext>
              </a:extLst>
            </p:cNvPr>
            <p:cNvSpPr/>
            <p:nvPr/>
          </p:nvSpPr>
          <p:spPr>
            <a:xfrm rot="6419723">
              <a:off x="3513548" y="2716576"/>
              <a:ext cx="669558" cy="147086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4445BCC4-7210-FF0E-12CB-784EE27A6084}"/>
                </a:ext>
              </a:extLst>
            </p:cNvPr>
            <p:cNvSpPr txBox="1"/>
            <p:nvPr/>
          </p:nvSpPr>
          <p:spPr>
            <a:xfrm rot="11811685">
              <a:off x="3030744" y="3390183"/>
              <a:ext cx="1554915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bg1"/>
                  </a:solidFill>
                </a:rPr>
                <a:t>Environment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381EB180-A6EE-B980-6AA1-21129C608749}"/>
              </a:ext>
            </a:extLst>
          </p:cNvPr>
          <p:cNvGrpSpPr/>
          <p:nvPr/>
        </p:nvGrpSpPr>
        <p:grpSpPr>
          <a:xfrm rot="8955732">
            <a:off x="6854959" y="3191138"/>
            <a:ext cx="1149597" cy="444411"/>
            <a:chOff x="2930461" y="3084708"/>
            <a:chExt cx="1435649" cy="669558"/>
          </a:xfrm>
        </p:grpSpPr>
        <p:sp>
          <p:nvSpPr>
            <p:cNvPr id="65" name="Arrow: Down 64">
              <a:extLst>
                <a:ext uri="{FF2B5EF4-FFF2-40B4-BE49-F238E27FC236}">
                  <a16:creationId xmlns:a16="http://schemas.microsoft.com/office/drawing/2014/main" id="{F9557075-9F6C-8D80-34F7-EA650C64E61B}"/>
                </a:ext>
              </a:extLst>
            </p:cNvPr>
            <p:cNvSpPr/>
            <p:nvPr/>
          </p:nvSpPr>
          <p:spPr>
            <a:xfrm rot="6419723">
              <a:off x="3407154" y="2795310"/>
              <a:ext cx="669558" cy="124835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49745F9E-01E1-48F2-3AE1-6DE399F2200A}"/>
                </a:ext>
              </a:extLst>
            </p:cNvPr>
            <p:cNvSpPr txBox="1"/>
            <p:nvPr/>
          </p:nvSpPr>
          <p:spPr>
            <a:xfrm rot="11857030">
              <a:off x="2930461" y="3142871"/>
              <a:ext cx="1373442" cy="4637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bg1"/>
                  </a:solidFill>
                </a:rPr>
                <a:t>People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9C5CEB2-0756-0EAE-3B8B-A9791F8ADF49}"/>
              </a:ext>
            </a:extLst>
          </p:cNvPr>
          <p:cNvGrpSpPr/>
          <p:nvPr/>
        </p:nvGrpSpPr>
        <p:grpSpPr>
          <a:xfrm rot="11161480">
            <a:off x="4925840" y="4339025"/>
            <a:ext cx="1619962" cy="439534"/>
            <a:chOff x="2521039" y="3015176"/>
            <a:chExt cx="2138309" cy="669558"/>
          </a:xfrm>
        </p:grpSpPr>
        <p:sp>
          <p:nvSpPr>
            <p:cNvPr id="68" name="Arrow: Down 67">
              <a:extLst>
                <a:ext uri="{FF2B5EF4-FFF2-40B4-BE49-F238E27FC236}">
                  <a16:creationId xmlns:a16="http://schemas.microsoft.com/office/drawing/2014/main" id="{CAF71602-5874-3B01-9171-B0A7FAD838AD}"/>
                </a:ext>
              </a:extLst>
            </p:cNvPr>
            <p:cNvSpPr/>
            <p:nvPr/>
          </p:nvSpPr>
          <p:spPr>
            <a:xfrm rot="6419723">
              <a:off x="3224226" y="2311989"/>
              <a:ext cx="669558" cy="207593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599710CD-545E-03C7-5F3A-FB96C271A561}"/>
                </a:ext>
              </a:extLst>
            </p:cNvPr>
            <p:cNvSpPr txBox="1"/>
            <p:nvPr/>
          </p:nvSpPr>
          <p:spPr>
            <a:xfrm rot="11811685">
              <a:off x="2621297" y="3158665"/>
              <a:ext cx="2038051" cy="468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bg1"/>
                  </a:solidFill>
                </a:rPr>
                <a:t>Aesthetics &amp; place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73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02AB2AAA-424D-81A9-664B-3E28F55DE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93"/>
            <a:ext cx="12192000" cy="6858000"/>
          </a:xfrm>
          <a:prstGeom prst="rect">
            <a:avLst/>
          </a:prstGeom>
          <a:solidFill>
            <a:srgbClr val="33CCCC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3B3449E-0751-9DCD-132B-F11423CA47F2}"/>
              </a:ext>
            </a:extLst>
          </p:cNvPr>
          <p:cNvSpPr txBox="1"/>
          <p:nvPr/>
        </p:nvSpPr>
        <p:spPr>
          <a:xfrm>
            <a:off x="455159" y="271659"/>
            <a:ext cx="7795684" cy="769441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Results – 18yrs to 65yrs+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1ED06B-336C-F22C-073E-FA087FDAAFE4}"/>
              </a:ext>
            </a:extLst>
          </p:cNvPr>
          <p:cNvSpPr txBox="1"/>
          <p:nvPr/>
        </p:nvSpPr>
        <p:spPr>
          <a:xfrm>
            <a:off x="377553" y="943203"/>
            <a:ext cx="8139418" cy="523220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softEdge rad="127000"/>
          </a:effectLst>
        </p:spPr>
        <p:txBody>
          <a:bodyPr wrap="square">
            <a:spAutoFit/>
          </a:bodyPr>
          <a:lstStyle/>
          <a:p>
            <a:r>
              <a:rPr lang="en-US" sz="28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is the </a:t>
            </a:r>
            <a:r>
              <a:rPr lang="en-US" sz="2800" b="1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worst </a:t>
            </a:r>
            <a:r>
              <a:rPr lang="en-US" sz="28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part about living in Seaford?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DF44BB-700C-37DF-E98E-354D1156ADA7}"/>
              </a:ext>
            </a:extLst>
          </p:cNvPr>
          <p:cNvSpPr txBox="1"/>
          <p:nvPr/>
        </p:nvSpPr>
        <p:spPr>
          <a:xfrm>
            <a:off x="455159" y="1986196"/>
            <a:ext cx="39031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Top 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Road Conditions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Strained Infrastructure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A259 noise, speed &amp; safety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Declining high street with closure of and poor variety of shops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Inadequate leisure facilities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87D289-5F18-922B-751E-04019FF9A674}"/>
              </a:ext>
            </a:extLst>
          </p:cNvPr>
          <p:cNvSpPr txBox="1"/>
          <p:nvPr/>
        </p:nvSpPr>
        <p:spPr>
          <a:xfrm>
            <a:off x="4836655" y="1986196"/>
            <a:ext cx="343852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More…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Transport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Lack of diversity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Planning &amp; housing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Beach accessibility &amp; shingle maintenance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Unattractive/tatty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Camper vans / camping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Overcrowding </a:t>
            </a:r>
          </a:p>
        </p:txBody>
      </p:sp>
    </p:spTree>
    <p:extLst>
      <p:ext uri="{BB962C8B-B14F-4D97-AF65-F5344CB8AC3E}">
        <p14:creationId xmlns:p14="http://schemas.microsoft.com/office/powerpoint/2010/main" val="459749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A61C447C69C940991BE8561545961D" ma:contentTypeVersion="4" ma:contentTypeDescription="Create a new document." ma:contentTypeScope="" ma:versionID="e6e971487930fbe21b84abbc7708b45b">
  <xsd:schema xmlns:xsd="http://www.w3.org/2001/XMLSchema" xmlns:xs="http://www.w3.org/2001/XMLSchema" xmlns:p="http://schemas.microsoft.com/office/2006/metadata/properties" xmlns:ns3="0b4c97af-3059-45e3-b424-d9a22cb2baf4" targetNamespace="http://schemas.microsoft.com/office/2006/metadata/properties" ma:root="true" ma:fieldsID="9d60efd3b35659d08bfb6fc76af877a9" ns3:_="">
    <xsd:import namespace="0b4c97af-3059-45e3-b424-d9a22cb2baf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4c97af-3059-45e3-b424-d9a22cb2ba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7A7A15-5CF6-46A0-9792-91414D404C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4c97af-3059-45e3-b424-d9a22cb2ba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32D4D1E-163C-4EC4-8798-603FFE574D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431A00-17D3-49FD-AA67-3C749200A5F8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0b4c97af-3059-45e3-b424-d9a22cb2baf4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1096</TotalTime>
  <Words>1021</Words>
  <Application>Microsoft Office PowerPoint</Application>
  <PresentationFormat>Widescreen</PresentationFormat>
  <Paragraphs>278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Work of the Town Council</vt:lpstr>
      <vt:lpstr>PowerPoint Presentation</vt:lpstr>
      <vt:lpstr>PowerPoint Presentation</vt:lpstr>
      <vt:lpstr>PowerPoint Presentation</vt:lpstr>
      <vt:lpstr>Community Engagement Analysis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Engagement Analysis</dc:title>
  <dc:creator>Isabelle Mouland</dc:creator>
  <cp:lastModifiedBy>Gemma Saunderson-Barker</cp:lastModifiedBy>
  <cp:revision>89</cp:revision>
  <cp:lastPrinted>2023-05-19T09:40:43Z</cp:lastPrinted>
  <dcterms:created xsi:type="dcterms:W3CDTF">2023-04-13T14:26:41Z</dcterms:created>
  <dcterms:modified xsi:type="dcterms:W3CDTF">2023-05-22T10:28:08Z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0x01010059A61C447C69C940991BE8561545961D</vt:lpwstr>
  </property>
</Properties>
</file>