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1" r:id="rId6"/>
    <p:sldId id="302" r:id="rId7"/>
    <p:sldId id="304" r:id="rId8"/>
    <p:sldId id="303" r:id="rId9"/>
    <p:sldId id="298" r:id="rId10"/>
    <p:sldId id="278" r:id="rId11"/>
    <p:sldId id="283" r:id="rId12"/>
    <p:sldId id="260" r:id="rId13"/>
    <p:sldId id="285" r:id="rId14"/>
    <p:sldId id="279" r:id="rId15"/>
    <p:sldId id="299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3281EB-0DF0-4DD1-9F86-A2EBD1168F70}" v="2" dt="2023-05-22T12:41:22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E9A9B-9514-43F6-A0DF-46BB273A5763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45FB7-5B06-4B4A-BE76-10B4C676DC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43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DD912-F596-4A45-90D3-E3C412B23DCA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31ADC-EF72-42B2-B69F-1D462C93AE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3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31FD18-0E0D-4DFB-89CC-7A7876795A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573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24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53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7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3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47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276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0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684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7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49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19D4-936F-4103-846D-E09B5EED615F}" type="datetimeFigureOut">
              <a:rPr lang="en-GB" smtClean="0"/>
              <a:t>23/05/2023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52D6-BC70-4F7D-B2DD-20C1E01236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01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00392" cy="936105"/>
          </a:xfrm>
        </p:spPr>
        <p:txBody>
          <a:bodyPr>
            <a:normAutofit fontScale="90000"/>
          </a:bodyPr>
          <a:lstStyle/>
          <a:p>
            <a:br>
              <a:rPr lang="en-GB" sz="7200" b="1" dirty="0">
                <a:solidFill>
                  <a:schemeClr val="accent5"/>
                </a:solidFill>
              </a:rPr>
            </a:br>
            <a:br>
              <a:rPr lang="en-GB" sz="7200" b="1" dirty="0">
                <a:solidFill>
                  <a:schemeClr val="accent5"/>
                </a:solidFill>
              </a:rPr>
            </a:br>
            <a:r>
              <a:rPr lang="en-GB" sz="7200" b="1" dirty="0">
                <a:solidFill>
                  <a:schemeClr val="accent5"/>
                </a:solidFill>
              </a:rPr>
              <a:t>Funding our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189" y="1700808"/>
            <a:ext cx="8496944" cy="936104"/>
          </a:xfrm>
        </p:spPr>
        <p:txBody>
          <a:bodyPr>
            <a:noAutofit/>
          </a:bodyPr>
          <a:lstStyle/>
          <a:p>
            <a:endParaRPr lang="en-GB" sz="1400" b="1" dirty="0">
              <a:latin typeface="PT Sans" panose="020B0503020203020204" pitchFamily="34" charset="0"/>
              <a:ea typeface="Roboto Slab" pitchFamily="2" charset="0"/>
            </a:endParaRPr>
          </a:p>
          <a:p>
            <a:endParaRPr lang="en-GB" sz="1400" b="1" dirty="0">
              <a:latin typeface="PT Sans" panose="020B0503020203020204" pitchFamily="34" charset="0"/>
              <a:ea typeface="Roboto Slab" pitchFamily="2" charset="0"/>
            </a:endParaRPr>
          </a:p>
          <a:p>
            <a:endParaRPr lang="en-GB" sz="1400" b="1" dirty="0">
              <a:latin typeface="PT Sans" panose="020B0503020203020204" pitchFamily="34" charset="0"/>
              <a:ea typeface="Roboto Slab" pitchFamily="2" charset="0"/>
            </a:endParaRPr>
          </a:p>
          <a:p>
            <a:endParaRPr lang="en-GB" sz="1400" b="1" dirty="0">
              <a:latin typeface="PT Sans" panose="020B0503020203020204" pitchFamily="34" charset="0"/>
              <a:ea typeface="Roboto Slab" pitchFamily="2" charset="0"/>
            </a:endParaRPr>
          </a:p>
          <a:p>
            <a:r>
              <a:rPr lang="en-GB" sz="2000" b="1" dirty="0">
                <a:latin typeface="PT Sans" panose="020B0503020203020204" pitchFamily="34" charset="0"/>
                <a:ea typeface="Roboto Slab" pitchFamily="2" charset="0"/>
              </a:rPr>
              <a:t>for the</a:t>
            </a:r>
            <a:r>
              <a:rPr lang="en-GB" sz="1400" b="1" dirty="0">
                <a:latin typeface="PT Sans" panose="020B0503020203020204" pitchFamily="34" charset="0"/>
                <a:ea typeface="Roboto Slab" pitchFamily="2" charset="0"/>
              </a:rPr>
              <a:t> </a:t>
            </a:r>
            <a:r>
              <a:rPr lang="en-GB" sz="2000" b="1" dirty="0">
                <a:latin typeface="PT Sans" panose="020B0503020203020204" pitchFamily="34" charset="0"/>
                <a:ea typeface="Roboto Slab" pitchFamily="2" charset="0"/>
              </a:rPr>
              <a:t>people</a:t>
            </a:r>
            <a:r>
              <a:rPr lang="en-GB" sz="1400" b="1" dirty="0">
                <a:latin typeface="PT Sans" panose="020B0503020203020204" pitchFamily="34" charset="0"/>
                <a:ea typeface="Roboto Slab" pitchFamily="2" charset="0"/>
              </a:rPr>
              <a:t> </a:t>
            </a:r>
            <a:r>
              <a:rPr lang="en-GB" sz="2000" b="1" dirty="0">
                <a:latin typeface="PT Sans" panose="020B0503020203020204" pitchFamily="34" charset="0"/>
                <a:ea typeface="Roboto Slab" pitchFamily="2" charset="0"/>
              </a:rPr>
              <a:t>of Seaford</a:t>
            </a:r>
            <a:endParaRPr lang="en-GB" sz="2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https://www.stwhospice.org/handlers/getimage.ashx?idmf=3e734e49-6131-4d17-8ba1-094dd9e6f69b&amp;w=1680&amp;h=550&amp;f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429000"/>
            <a:ext cx="8804615" cy="317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, company name">
            <a:extLst>
              <a:ext uri="{FF2B5EF4-FFF2-40B4-BE49-F238E27FC236}">
                <a16:creationId xmlns:a16="http://schemas.microsoft.com/office/drawing/2014/main" id="{FB5D3191-9783-2545-36F0-78CF3303E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510" y="116632"/>
            <a:ext cx="1761623" cy="134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01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Retail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40" y="908721"/>
            <a:ext cx="8258100" cy="2736303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rgbClr val="00B0F0"/>
                </a:solidFill>
              </a:rPr>
              <a:t>9 charity shops – our high street face</a:t>
            </a:r>
          </a:p>
          <a:p>
            <a:r>
              <a:rPr lang="en-GB" sz="2800" dirty="0">
                <a:solidFill>
                  <a:srgbClr val="00B0F0"/>
                </a:solidFill>
              </a:rPr>
              <a:t>Donation Centre and house clearances</a:t>
            </a:r>
          </a:p>
          <a:p>
            <a:r>
              <a:rPr lang="en-GB" sz="2800" dirty="0">
                <a:solidFill>
                  <a:srgbClr val="00B0F0"/>
                </a:solidFill>
              </a:rPr>
              <a:t>E-bay: responding to the change in shopping habits</a:t>
            </a:r>
          </a:p>
          <a:p>
            <a:r>
              <a:rPr lang="en-GB" sz="2800" dirty="0">
                <a:solidFill>
                  <a:srgbClr val="00B0F0"/>
                </a:solidFill>
              </a:rPr>
              <a:t>Etsy/Vinted/Depop</a:t>
            </a:r>
          </a:p>
          <a:p>
            <a:r>
              <a:rPr lang="en-GB" sz="2800" dirty="0">
                <a:solidFill>
                  <a:srgbClr val="FF0000"/>
                </a:solidFill>
              </a:rPr>
              <a:t>Shop with us, buy online, encourage people to volunteer in our shops – they can try a taster day.</a:t>
            </a:r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14" y="3734533"/>
            <a:ext cx="5544616" cy="286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7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Legacies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One in three of our nurses is funded by legacies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FF0000"/>
                </a:solidFill>
              </a:rPr>
              <a:t>How can you help?</a:t>
            </a:r>
          </a:p>
          <a:p>
            <a:r>
              <a:rPr lang="en-GB" sz="2800" dirty="0"/>
              <a:t>Know who donors can contact for assistance/a chat</a:t>
            </a:r>
          </a:p>
          <a:p>
            <a:r>
              <a:rPr lang="en-GB" sz="2800" dirty="0"/>
              <a:t>Spread the word about the importance of legacies to the hospice</a:t>
            </a:r>
          </a:p>
          <a:p>
            <a:r>
              <a:rPr lang="en-GB" sz="2800" dirty="0"/>
              <a:t>Let people know about September Make a Will month</a:t>
            </a:r>
          </a:p>
          <a:p>
            <a:r>
              <a:rPr lang="en-GB" sz="2800" dirty="0"/>
              <a:t>Tell people about our free seminars on a range of legacy related topics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274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857252"/>
            <a:ext cx="9143998" cy="5143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571" y="5517233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PT Sans" panose="020B0503020203020204" pitchFamily="34" charset="0"/>
              </a:rPr>
              <a:t>Thank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248" y="1772817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>
                <a:latin typeface="PT Sans" panose="020B0503020203020204" pitchFamily="34" charset="0"/>
              </a:rPr>
              <a:t>On behalf of all our Seaford patients, their families and loved ones – </a:t>
            </a:r>
            <a:r>
              <a:rPr lang="en-GB" sz="3300" b="1" dirty="0">
                <a:latin typeface="PT Sans" panose="020B0503020203020204" pitchFamily="34" charset="0"/>
              </a:rPr>
              <a:t>thank you to </a:t>
            </a:r>
          </a:p>
          <a:p>
            <a:pPr algn="ctr"/>
            <a:r>
              <a:rPr lang="en-GB" sz="3300" b="1" dirty="0">
                <a:latin typeface="PT Sans" panose="020B0503020203020204" pitchFamily="34" charset="0"/>
              </a:rPr>
              <a:t>Seaford Town Council </a:t>
            </a:r>
            <a:r>
              <a:rPr lang="en-GB" sz="3300" dirty="0">
                <a:latin typeface="PT Sans" panose="020B0503020203020204" pitchFamily="34" charset="0"/>
              </a:rPr>
              <a:t>for </a:t>
            </a:r>
          </a:p>
          <a:p>
            <a:pPr algn="ctr"/>
            <a:r>
              <a:rPr lang="en-GB" sz="3300" dirty="0">
                <a:latin typeface="PT Sans" panose="020B0503020203020204" pitchFamily="34" charset="0"/>
              </a:rPr>
              <a:t>your ongoing support!</a:t>
            </a:r>
          </a:p>
          <a:p>
            <a:pPr algn="ctr"/>
            <a:endParaRPr lang="en-GB" sz="3300" dirty="0">
              <a:latin typeface="PT Sans" panose="020B0503020203020204" pitchFamily="34" charset="0"/>
            </a:endParaRPr>
          </a:p>
          <a:p>
            <a:pPr algn="ctr"/>
            <a:r>
              <a:rPr lang="en-GB" sz="3300" dirty="0">
                <a:latin typeface="PT Sans" panose="020B0503020203020204" pitchFamily="34" charset="0"/>
              </a:rPr>
              <a:t>We couldn’t do all this without </a:t>
            </a:r>
            <a:r>
              <a:rPr lang="en-GB" sz="3300" b="1" dirty="0">
                <a:latin typeface="PT Sans" panose="020B0503020203020204" pitchFamily="34" charset="0"/>
              </a:rPr>
              <a:t>you</a:t>
            </a:r>
            <a:r>
              <a:rPr lang="en-GB" sz="3300" dirty="0">
                <a:latin typeface="PT Sans" panose="020B0503020203020204" pitchFamily="34" charset="0"/>
              </a:rPr>
              <a:t>!</a:t>
            </a:r>
          </a:p>
          <a:p>
            <a:pPr marL="1257269" lvl="2" indent="-342892">
              <a:buFont typeface="Arial" panose="020B0604020202020204" pitchFamily="34" charset="0"/>
              <a:buChar char="•"/>
            </a:pPr>
            <a:endParaRPr lang="en-GB" dirty="0">
              <a:latin typeface="Asap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5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291651"/>
          </a:xfrm>
        </p:spPr>
        <p:txBody>
          <a:bodyPr>
            <a:normAutofit/>
          </a:bodyPr>
          <a:lstStyle/>
          <a:p>
            <a:r>
              <a:rPr lang="en-GB" b="1" dirty="0"/>
              <a:t>Seaford</a:t>
            </a:r>
            <a:br>
              <a:rPr lang="en-GB" b="1" dirty="0"/>
            </a:br>
            <a:r>
              <a:rPr lang="en-GB" b="1" dirty="0"/>
              <a:t>Town</a:t>
            </a:r>
            <a:br>
              <a:rPr lang="en-GB" b="1" dirty="0"/>
            </a:br>
            <a:r>
              <a:rPr lang="en-GB" b="1" dirty="0"/>
              <a:t>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b="1" dirty="0"/>
              <a:t>2023 Community Care use of cars serving the Seaford community - £1,100</a:t>
            </a:r>
          </a:p>
          <a:p>
            <a:pPr>
              <a:lnSpc>
                <a:spcPct val="90000"/>
              </a:lnSpc>
            </a:pPr>
            <a:endParaRPr lang="en-GB" sz="2200" b="1" dirty="0"/>
          </a:p>
          <a:p>
            <a:pPr>
              <a:lnSpc>
                <a:spcPct val="90000"/>
              </a:lnSpc>
            </a:pPr>
            <a:r>
              <a:rPr lang="en-GB" sz="2200" b="1" dirty="0"/>
              <a:t>2022 Community Nursing car costs - £2,000</a:t>
            </a:r>
            <a:endParaRPr lang="en-GB" sz="2200" dirty="0"/>
          </a:p>
          <a:p>
            <a:pPr>
              <a:lnSpc>
                <a:spcPct val="90000"/>
              </a:lnSpc>
            </a:pPr>
            <a:endParaRPr lang="en-GB" sz="2200" dirty="0"/>
          </a:p>
          <a:p>
            <a:pPr lvl="0">
              <a:lnSpc>
                <a:spcPct val="90000"/>
              </a:lnSpc>
            </a:pPr>
            <a:r>
              <a:rPr lang="en-GB" sz="2200" b="1" dirty="0"/>
              <a:t>2021 Community Nursing diagnostic kits - £1,100</a:t>
            </a:r>
            <a:r>
              <a:rPr lang="en-GB" sz="2200" dirty="0"/>
              <a:t> </a:t>
            </a:r>
          </a:p>
          <a:p>
            <a:pPr lvl="0">
              <a:lnSpc>
                <a:spcPct val="90000"/>
              </a:lnSpc>
            </a:pPr>
            <a:endParaRPr lang="en-GB" sz="2200" b="1" dirty="0"/>
          </a:p>
          <a:p>
            <a:pPr lvl="0">
              <a:lnSpc>
                <a:spcPct val="90000"/>
              </a:lnSpc>
            </a:pPr>
            <a:r>
              <a:rPr lang="en-GB" sz="2200" b="1" dirty="0"/>
              <a:t>2020 Laptops for community team - £2,000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6678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291651"/>
          </a:xfrm>
        </p:spPr>
        <p:txBody>
          <a:bodyPr>
            <a:normAutofit/>
          </a:bodyPr>
          <a:lstStyle/>
          <a:p>
            <a:r>
              <a:rPr lang="en-GB" b="1" dirty="0"/>
              <a:t>Seaford</a:t>
            </a:r>
            <a:br>
              <a:rPr lang="en-GB" b="1" dirty="0"/>
            </a:br>
            <a:r>
              <a:rPr lang="en-GB" b="1" dirty="0"/>
              <a:t>Care at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b="1" dirty="0"/>
              <a:t>Care at Home Team – 12 weeks of care from once per day to four times a day, until the patient’s death</a:t>
            </a:r>
          </a:p>
          <a:p>
            <a:pPr>
              <a:lnSpc>
                <a:spcPct val="90000"/>
              </a:lnSpc>
            </a:pPr>
            <a:endParaRPr lang="en-GB" sz="2200" b="1" dirty="0"/>
          </a:p>
          <a:p>
            <a:pPr>
              <a:lnSpc>
                <a:spcPct val="90000"/>
              </a:lnSpc>
            </a:pPr>
            <a:r>
              <a:rPr lang="en-GB" sz="2200" b="1" dirty="0"/>
              <a:t>Occupational therapy and physiotherapy visits when needed</a:t>
            </a:r>
            <a:endParaRPr lang="en-GB" sz="2200" dirty="0"/>
          </a:p>
          <a:p>
            <a:pPr>
              <a:lnSpc>
                <a:spcPct val="90000"/>
              </a:lnSpc>
            </a:pPr>
            <a:endParaRPr lang="en-GB" sz="2200" dirty="0"/>
          </a:p>
          <a:p>
            <a:pPr lvl="0">
              <a:lnSpc>
                <a:spcPct val="90000"/>
              </a:lnSpc>
            </a:pPr>
            <a:r>
              <a:rPr lang="en-GB" sz="2200" b="1" dirty="0"/>
              <a:t>Clinical team visits – once a week</a:t>
            </a:r>
            <a:r>
              <a:rPr lang="en-GB" sz="2200" dirty="0"/>
              <a:t> </a:t>
            </a:r>
          </a:p>
          <a:p>
            <a:pPr lvl="0">
              <a:lnSpc>
                <a:spcPct val="90000"/>
              </a:lnSpc>
            </a:pPr>
            <a:endParaRPr lang="en-GB" sz="2200" b="1" dirty="0"/>
          </a:p>
          <a:p>
            <a:pPr lvl="0">
              <a:lnSpc>
                <a:spcPct val="90000"/>
              </a:lnSpc>
            </a:pPr>
            <a:r>
              <a:rPr lang="en-GB" sz="2200" b="1" dirty="0"/>
              <a:t>Family members invite staff to funerals, come in to hospice café for coffee and sometimes become volunteers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94049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6C3-991D-0AAD-1310-8D22449FD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Seaford patient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64F37-52D7-95E8-FB16-5A159FC2B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2021-22 – Community Nursing team supported 130 patients and their families, with 573 visits made to homes.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– 23 – Community Nursing team again supported 130 patients and their families but with 707 home visits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2034 – Currently have 170 patients registered from Seaford GP Surgeries.  First 7 weeks of 2023  we have made 68 home visits to our Seaford patients.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patients registered with the two Seaford GP surgeries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10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9CFD6-BCD6-D6E3-D397-775A5E038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Services we offer in Seaford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BC601-7A3B-B495-F2D5-0DF2F48A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Seaford and Polegate hub comprises CNS Karen, development CNS Oliver, three Reg Nurses Charlie, Rachel and Lisa.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 with symptoms and advance care planning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olistic approach looking at everything in these four domains: physical, spiritual, emotional and psychological and they support the whole family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Seaford patients attend the Living Well Drop in Hub 2-4pm on a Tuesday afternoon - group for patients and carers with an emphasis on social connection, patients can see a nurse if needed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bout to start a carers group from 2.30-3.30 on a Tuesday 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88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4A4A59-5F6D-8762-8F82-58F623713888}"/>
              </a:ext>
            </a:extLst>
          </p:cNvPr>
          <p:cNvSpPr txBox="1"/>
          <p:nvPr/>
        </p:nvSpPr>
        <p:spPr>
          <a:xfrm>
            <a:off x="138261" y="551956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PT Sans" panose="020B0503020203020204" pitchFamily="34" charset="0"/>
              </a:rPr>
              <a:t>How the Seaford community can support 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98D61-1A4E-62CE-D3CA-BA217A40E661}"/>
              </a:ext>
            </a:extLst>
          </p:cNvPr>
          <p:cNvSpPr txBox="1"/>
          <p:nvPr/>
        </p:nvSpPr>
        <p:spPr>
          <a:xfrm>
            <a:off x="457774" y="1549754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79" lvl="2" indent="-342892">
              <a:buFont typeface="Arial" panose="020B0604020202020204" pitchFamily="34" charset="0"/>
              <a:buChar char="•"/>
            </a:pPr>
            <a:r>
              <a:rPr lang="en-GB" b="1" dirty="0">
                <a:latin typeface="PT Sans" panose="020B0503020203020204" pitchFamily="34" charset="0"/>
              </a:rPr>
              <a:t>Host or join an event</a:t>
            </a:r>
          </a:p>
          <a:p>
            <a:pPr marL="357179" lvl="2" indent="-342892">
              <a:buFont typeface="Arial" panose="020B0604020202020204" pitchFamily="34" charset="0"/>
              <a:buChar char="•"/>
            </a:pPr>
            <a:r>
              <a:rPr lang="en-GB" dirty="0">
                <a:latin typeface="PT Sans" panose="020B0503020203020204" pitchFamily="34" charset="0"/>
              </a:rPr>
              <a:t>Join our lottery</a:t>
            </a:r>
          </a:p>
          <a:p>
            <a:pPr marL="357179" lvl="2" indent="-342892">
              <a:buFont typeface="Arial" panose="020B0604020202020204" pitchFamily="34" charset="0"/>
              <a:buChar char="•"/>
            </a:pPr>
            <a:r>
              <a:rPr lang="en-GB" b="1" dirty="0">
                <a:latin typeface="PT Sans" panose="020B0503020203020204" pitchFamily="34" charset="0"/>
              </a:rPr>
              <a:t>Volunteer with us</a:t>
            </a:r>
            <a:endParaRPr lang="en-GB" dirty="0">
              <a:latin typeface="PT Sans" panose="020B0503020203020204" pitchFamily="34" charset="0"/>
            </a:endParaRPr>
          </a:p>
          <a:p>
            <a:pPr marL="357179" lvl="2" indent="-342892">
              <a:buFont typeface="Arial" panose="020B0604020202020204" pitchFamily="34" charset="0"/>
              <a:buChar char="•"/>
            </a:pPr>
            <a:r>
              <a:rPr lang="en-GB" b="1" dirty="0">
                <a:latin typeface="PT Sans" panose="020B0503020203020204" pitchFamily="34" charset="0"/>
              </a:rPr>
              <a:t>Make a donation</a:t>
            </a:r>
          </a:p>
          <a:p>
            <a:pPr marL="357179" lvl="2" indent="-342892">
              <a:buFont typeface="Arial" panose="020B0604020202020204" pitchFamily="34" charset="0"/>
              <a:buChar char="•"/>
            </a:pPr>
            <a:r>
              <a:rPr lang="en-GB" dirty="0">
                <a:latin typeface="PT Sans" panose="020B0503020203020204" pitchFamily="34" charset="0"/>
              </a:rPr>
              <a:t>Visit our Seaford shop</a:t>
            </a:r>
          </a:p>
          <a:p>
            <a:pPr marL="357179" lvl="2" indent="-342892">
              <a:buFont typeface="Arial" panose="020B0604020202020204" pitchFamily="34" charset="0"/>
              <a:buChar char="•"/>
            </a:pPr>
            <a:r>
              <a:rPr lang="en-GB" b="1" dirty="0">
                <a:latin typeface="PT Sans" panose="020B0503020203020204" pitchFamily="34" charset="0"/>
              </a:rPr>
              <a:t>Follow us on social media</a:t>
            </a:r>
          </a:p>
          <a:p>
            <a:pPr marL="357179" lvl="2" indent="-342892">
              <a:buFont typeface="Arial" panose="020B0604020202020204" pitchFamily="34" charset="0"/>
              <a:buChar char="•"/>
            </a:pPr>
            <a:r>
              <a:rPr lang="en-GB" dirty="0">
                <a:latin typeface="PT Sans" panose="020B0503020203020204" pitchFamily="34" charset="0"/>
              </a:rPr>
              <a:t>Leave a memory on our tree or memory book</a:t>
            </a:r>
          </a:p>
          <a:p>
            <a:pPr marL="357179" lvl="2" indent="-342892">
              <a:buFont typeface="Arial" panose="020B0604020202020204" pitchFamily="34" charset="0"/>
              <a:buChar char="•"/>
            </a:pPr>
            <a:r>
              <a:rPr lang="en-GB" dirty="0">
                <a:latin typeface="PT Sans" panose="020B0503020203020204" pitchFamily="34" charset="0"/>
              </a:rPr>
              <a:t>Tell your friends and families about this presentation 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89C5B-1AB3-3E7A-6CF5-DDEAEC6CE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449">
            <a:off x="4457626" y="1098657"/>
            <a:ext cx="183620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7C034A-6DD5-09A2-15BA-8AEFFAFED4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325">
            <a:off x="6802735" y="1070931"/>
            <a:ext cx="183620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B87325-EA07-D55E-BE79-3605702ED6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664" y="2636913"/>
            <a:ext cx="1836204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D36489-796F-0916-CE1A-C3A526DD5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60272">
            <a:off x="6726512" y="2650692"/>
            <a:ext cx="1915927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201FEAE-3597-83D9-619F-36E9429A611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926">
            <a:off x="4481428" y="4123516"/>
            <a:ext cx="1836204" cy="1224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A39C5-5C3C-E203-98EF-B9BB13B5DCB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3338">
            <a:off x="7016384" y="4264631"/>
            <a:ext cx="1809969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3911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1"/>
            <a:ext cx="8229600" cy="2349941"/>
          </a:xfrm>
        </p:spPr>
        <p:txBody>
          <a:bodyPr>
            <a:normAutofit/>
          </a:bodyPr>
          <a:lstStyle/>
          <a:p>
            <a:r>
              <a:rPr lang="en-GB" sz="2800" dirty="0"/>
              <a:t>Attracts new supporters and extends our reach </a:t>
            </a:r>
          </a:p>
          <a:p>
            <a:r>
              <a:rPr lang="en-GB" sz="2800" dirty="0"/>
              <a:t>Events include </a:t>
            </a:r>
            <a:r>
              <a:rPr lang="en-GB" sz="2800" dirty="0" err="1"/>
              <a:t>Firewalk</a:t>
            </a:r>
            <a:r>
              <a:rPr lang="en-GB" sz="2800" dirty="0"/>
              <a:t>, Sky Dives, Wilf Walk, Starlight Stroll and Rainbow Run </a:t>
            </a:r>
          </a:p>
          <a:p>
            <a:r>
              <a:rPr lang="en-GB" sz="2800" dirty="0"/>
              <a:t>Details can be found at stwhospice.org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DF3B2F-828F-BD78-C76D-220BD58D38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8" t="29555" r="56300" b="10801"/>
          <a:stretch/>
        </p:blipFill>
        <p:spPr>
          <a:xfrm>
            <a:off x="1331640" y="3599338"/>
            <a:ext cx="6984776" cy="316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1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B0F0"/>
                </a:solidFill>
              </a:rPr>
              <a:t>Business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Businesses can get involved through donations, event sponsorship, team building days, matched funding for employees</a:t>
            </a:r>
          </a:p>
          <a:p>
            <a:r>
              <a:rPr lang="en-GB" b="1" dirty="0">
                <a:solidFill>
                  <a:srgbClr val="C00000"/>
                </a:solidFill>
              </a:rPr>
              <a:t>Do you know of a company who might attend our networking Business Breakfasts?</a:t>
            </a:r>
          </a:p>
          <a:p>
            <a:r>
              <a:rPr lang="en-GB" dirty="0"/>
              <a:t>Can you think of anywhere we could place a collection box?</a:t>
            </a:r>
          </a:p>
          <a:p>
            <a:endParaRPr lang="en-GB" sz="2800" dirty="0"/>
          </a:p>
          <a:p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sz="28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380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Trust Funded Projects total £</a:t>
            </a:r>
            <a:r>
              <a:rPr lang="en-GB" b="1">
                <a:solidFill>
                  <a:srgbClr val="FFFFFF"/>
                </a:solidFill>
              </a:rPr>
              <a:t>350k income</a:t>
            </a:r>
            <a:endParaRPr lang="en-GB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200" b="1" dirty="0"/>
              <a:t>Children’s Bereavement Service funded </a:t>
            </a:r>
            <a:r>
              <a:rPr lang="en-GB" sz="2200" dirty="0"/>
              <a:t>£35k by BBC Children in Need</a:t>
            </a:r>
            <a:endParaRPr lang="en-GB" sz="2200" b="1" dirty="0"/>
          </a:p>
          <a:p>
            <a:pPr>
              <a:lnSpc>
                <a:spcPct val="90000"/>
              </a:lnSpc>
            </a:pPr>
            <a:endParaRPr lang="en-GB" sz="2200" b="1" dirty="0"/>
          </a:p>
          <a:p>
            <a:pPr>
              <a:lnSpc>
                <a:spcPct val="90000"/>
              </a:lnSpc>
            </a:pPr>
            <a:r>
              <a:rPr lang="en-GB" sz="2200" b="1" dirty="0"/>
              <a:t>Spiritual support including part time post:  </a:t>
            </a:r>
            <a:r>
              <a:rPr lang="en-GB" sz="2200" dirty="0"/>
              <a:t>£40K  Good News Evangelical Trust</a:t>
            </a:r>
          </a:p>
          <a:p>
            <a:pPr>
              <a:lnSpc>
                <a:spcPct val="90000"/>
              </a:lnSpc>
            </a:pPr>
            <a:endParaRPr lang="en-GB" sz="2200" dirty="0"/>
          </a:p>
          <a:p>
            <a:pPr lvl="0">
              <a:lnSpc>
                <a:spcPct val="90000"/>
              </a:lnSpc>
            </a:pPr>
            <a:r>
              <a:rPr lang="en-GB" sz="2200" b="1" dirty="0"/>
              <a:t>Occupational therapy -</a:t>
            </a:r>
            <a:r>
              <a:rPr lang="en-GB" sz="2200" dirty="0"/>
              <a:t> £10K from Hospital Saturday Fund </a:t>
            </a:r>
          </a:p>
          <a:p>
            <a:pPr lvl="0">
              <a:lnSpc>
                <a:spcPct val="90000"/>
              </a:lnSpc>
            </a:pPr>
            <a:endParaRPr lang="en-GB" sz="2200" b="1" dirty="0"/>
          </a:p>
          <a:p>
            <a:pPr lvl="0">
              <a:lnSpc>
                <a:spcPct val="90000"/>
              </a:lnSpc>
            </a:pPr>
            <a:r>
              <a:rPr lang="en-GB" sz="2200" b="1" dirty="0"/>
              <a:t>Physiotherapy - </a:t>
            </a:r>
            <a:r>
              <a:rPr lang="en-GB" sz="2200" dirty="0"/>
              <a:t>£1k from </a:t>
            </a:r>
            <a:r>
              <a:rPr lang="en-GB" sz="2200" dirty="0" err="1"/>
              <a:t>D’Oyle</a:t>
            </a:r>
            <a:r>
              <a:rPr lang="en-GB" sz="2200" dirty="0"/>
              <a:t> Carte Charitable Trust</a:t>
            </a:r>
          </a:p>
        </p:txBody>
      </p:sp>
    </p:spTree>
    <p:extLst>
      <p:ext uri="{BB962C8B-B14F-4D97-AF65-F5344CB8AC3E}">
        <p14:creationId xmlns:p14="http://schemas.microsoft.com/office/powerpoint/2010/main" val="281563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F60B7FE32EE4E95F9CF1AAD5FD7EA" ma:contentTypeVersion="16" ma:contentTypeDescription="Create a new document." ma:contentTypeScope="" ma:versionID="74c8151d4bd46fcedda40f3966d12c06">
  <xsd:schema xmlns:xsd="http://www.w3.org/2001/XMLSchema" xmlns:xs="http://www.w3.org/2001/XMLSchema" xmlns:p="http://schemas.microsoft.com/office/2006/metadata/properties" xmlns:ns2="efb0fcdb-0c35-42fe-a45e-c45a47e2eedc" xmlns:ns3="82933364-74d4-4aa7-b06b-373f0f379475" targetNamespace="http://schemas.microsoft.com/office/2006/metadata/properties" ma:root="true" ma:fieldsID="2b5ea24c629deacde424e797598654ff" ns2:_="" ns3:_="">
    <xsd:import namespace="efb0fcdb-0c35-42fe-a45e-c45a47e2eedc"/>
    <xsd:import namespace="82933364-74d4-4aa7-b06b-373f0f3794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fcdb-0c35-42fe-a45e-c45a47e2ee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6dcb3c7-0a93-4a8c-8dad-9990095557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33364-74d4-4aa7-b06b-373f0f37947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c05e78e-d909-4a0a-8a0d-4e9f7cdfce8e}" ma:internalName="TaxCatchAll" ma:showField="CatchAllData" ma:web="82933364-74d4-4aa7-b06b-373f0f3794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933364-74d4-4aa7-b06b-373f0f379475" xsi:nil="true"/>
    <lcf76f155ced4ddcb4097134ff3c332f xmlns="efb0fcdb-0c35-42fe-a45e-c45a47e2eed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C10481-A01E-4B8C-94AC-0DC8F12B29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564C30-D782-42C9-AE26-8F0CDC8E8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b0fcdb-0c35-42fe-a45e-c45a47e2eedc"/>
    <ds:schemaRef ds:uri="82933364-74d4-4aa7-b06b-373f0f3794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CC7841-8AB8-4DF8-AB32-439FD0F2D80C}">
  <ds:schemaRefs>
    <ds:schemaRef ds:uri="http://schemas.microsoft.com/office/2006/metadata/properties"/>
    <ds:schemaRef ds:uri="http://schemas.microsoft.com/office/infopath/2007/PartnerControls"/>
    <ds:schemaRef ds:uri="82933364-74d4-4aa7-b06b-373f0f379475"/>
    <ds:schemaRef ds:uri="efb0fcdb-0c35-42fe-a45e-c45a47e2ee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614</Words>
  <Application>Microsoft Office PowerPoint</Application>
  <PresentationFormat>On-screen Show (4:3)</PresentationFormat>
  <Paragraphs>84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Asap</vt:lpstr>
      <vt:lpstr>Calibri</vt:lpstr>
      <vt:lpstr>PT Sans</vt:lpstr>
      <vt:lpstr>Office Theme</vt:lpstr>
      <vt:lpstr>  Funding our Care</vt:lpstr>
      <vt:lpstr>Seaford Town Council</vt:lpstr>
      <vt:lpstr>Seaford Care at Home</vt:lpstr>
      <vt:lpstr>Seaford patient info</vt:lpstr>
      <vt:lpstr>Services we offer in Seaford</vt:lpstr>
      <vt:lpstr>PowerPoint Presentation</vt:lpstr>
      <vt:lpstr>Events</vt:lpstr>
      <vt:lpstr>Business support</vt:lpstr>
      <vt:lpstr>Trust Funded Projects total £350k income</vt:lpstr>
      <vt:lpstr>Retail</vt:lpstr>
      <vt:lpstr>Legacies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Resourcing our ambitions</dc:title>
  <dc:creator>Pam Russell</dc:creator>
  <cp:lastModifiedBy>Gemma Saunderson-Barker</cp:lastModifiedBy>
  <cp:revision>98</cp:revision>
  <cp:lastPrinted>2019-01-03T10:53:48Z</cp:lastPrinted>
  <dcterms:created xsi:type="dcterms:W3CDTF">2018-11-19T11:12:38Z</dcterms:created>
  <dcterms:modified xsi:type="dcterms:W3CDTF">2023-05-23T12:01:19Z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0x010100448F60B7FE32EE4E95F9CF1AAD5FD7EA</vt:lpwstr>
  </property>
</Properties>
</file>