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4"/>
  </p:sldMasterIdLst>
  <p:notesMasterIdLst>
    <p:notesMasterId r:id="rId31"/>
  </p:notesMasterIdLst>
  <p:handoutMasterIdLst>
    <p:handoutMasterId r:id="rId32"/>
  </p:handoutMasterIdLst>
  <p:sldIdLst>
    <p:sldId id="256" r:id="rId5"/>
    <p:sldId id="257" r:id="rId6"/>
    <p:sldId id="267" r:id="rId7"/>
    <p:sldId id="269" r:id="rId8"/>
    <p:sldId id="268" r:id="rId9"/>
    <p:sldId id="259" r:id="rId10"/>
    <p:sldId id="275" r:id="rId11"/>
    <p:sldId id="276" r:id="rId12"/>
    <p:sldId id="277" r:id="rId13"/>
    <p:sldId id="270" r:id="rId14"/>
    <p:sldId id="278" r:id="rId15"/>
    <p:sldId id="280" r:id="rId16"/>
    <p:sldId id="279" r:id="rId17"/>
    <p:sldId id="282" r:id="rId18"/>
    <p:sldId id="281" r:id="rId19"/>
    <p:sldId id="285" r:id="rId20"/>
    <p:sldId id="284" r:id="rId21"/>
    <p:sldId id="294" r:id="rId22"/>
    <p:sldId id="283" r:id="rId23"/>
    <p:sldId id="287" r:id="rId24"/>
    <p:sldId id="292" r:id="rId25"/>
    <p:sldId id="286" r:id="rId26"/>
    <p:sldId id="291" r:id="rId27"/>
    <p:sldId id="289" r:id="rId28"/>
    <p:sldId id="288" r:id="rId29"/>
    <p:sldId id="261" r:id="rId30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A88D"/>
    <a:srgbClr val="FFFFFF"/>
    <a:srgbClr val="4C9E87"/>
    <a:srgbClr val="51A990"/>
    <a:srgbClr val="5DB7AC"/>
    <a:srgbClr val="176560"/>
    <a:srgbClr val="78BE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2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8" d="100"/>
          <a:sy n="138" d="100"/>
        </p:scale>
        <p:origin x="180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162E85-12AD-4A9A-95F7-7C637CFB9C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C63A12-340E-4E0E-8B12-5006B67D14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CF74E-DF35-4F5E-A3C3-88370BEBED1D}" type="datetimeFigureOut">
              <a:rPr lang="en-GB" smtClean="0"/>
              <a:t>28/04/2025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967848-6B66-4D57-875B-0B4C32C63F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6DF19-A291-4910-B945-CFAF32D421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1E0C0-216F-4458-9CCE-A8E4E8F7F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435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4E802-1306-944C-8D6C-7A26804D4CF4}" type="datetimeFigureOut">
              <a:rPr lang="en-US" smtClean="0"/>
              <a:t>4/28/25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749F3-5BF0-C843-A01A-49D59ADCF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82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4/28/25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4/28/25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4/28/25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4/28/25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4/28/25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4/28/25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4/28/25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4/28/25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4/28/25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4/28/25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4/28/25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bg2">
                <a:alpha val="41000"/>
                <a:lumMod val="92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4/28/25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hello@seafriends.org.uk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C5636-A128-4DE9-8D62-7119C9DE74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6274-06CC-4AF5-8895-FA8654899D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597CF75-28C3-483F-9A5C-26E1AE87B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5051" y="1"/>
            <a:ext cx="130774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C137C2-AAC0-9562-3E7B-38747D5AE1E5}"/>
              </a:ext>
            </a:extLst>
          </p:cNvPr>
          <p:cNvSpPr txBox="1"/>
          <p:nvPr/>
        </p:nvSpPr>
        <p:spPr>
          <a:xfrm>
            <a:off x="9496806" y="6055567"/>
            <a:ext cx="2371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Charity No.1191294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5189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B34C68-1F01-7126-E340-4C66FE482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547" y="518706"/>
            <a:ext cx="7382905" cy="5820587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499532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1F73D0-AC12-D99F-454B-101B16D9C5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06" b="1800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20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omen posing for a picture&#10;&#10;Description automatically generated">
            <a:extLst>
              <a:ext uri="{FF2B5EF4-FFF2-40B4-BE49-F238E27FC236}">
                <a16:creationId xmlns:a16="http://schemas.microsoft.com/office/drawing/2014/main" id="{29A6C0D7-FF2F-31BB-71FB-0F74B4FAB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8" b="2654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35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A6DC2-8A71-5DB7-FE14-4AE7C2E4A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047" y="254643"/>
            <a:ext cx="4505765" cy="634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18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donkeys">
            <a:extLst>
              <a:ext uri="{FF2B5EF4-FFF2-40B4-BE49-F238E27FC236}">
                <a16:creationId xmlns:a16="http://schemas.microsoft.com/office/drawing/2014/main" id="{1774F744-6C84-FF9D-D7FA-3C9D1A184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3316185" y="1004745"/>
            <a:ext cx="8621171" cy="4848510"/>
          </a:xfrm>
          <a:prstGeom prst="rect">
            <a:avLst/>
          </a:prstGeom>
          <a:solidFill>
            <a:srgbClr val="69A88D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90C73F-09C9-F145-DCEF-30B4299ACFFC}"/>
              </a:ext>
            </a:extLst>
          </p:cNvPr>
          <p:cNvSpPr txBox="1"/>
          <p:nvPr/>
        </p:nvSpPr>
        <p:spPr>
          <a:xfrm>
            <a:off x="570053" y="2182356"/>
            <a:ext cx="60940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FFFF"/>
                </a:solidFill>
              </a:rPr>
              <a:t>Day</a:t>
            </a:r>
          </a:p>
          <a:p>
            <a:r>
              <a:rPr lang="en-US" sz="7200" b="1" dirty="0">
                <a:solidFill>
                  <a:srgbClr val="FFFFFF"/>
                </a:solidFill>
              </a:rPr>
              <a:t>Trips</a:t>
            </a:r>
            <a:endParaRPr lang="en-GB" sz="4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33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old people sitting at a table&#10;&#10;Description automatically generated">
            <a:extLst>
              <a:ext uri="{FF2B5EF4-FFF2-40B4-BE49-F238E27FC236}">
                <a16:creationId xmlns:a16="http://schemas.microsoft.com/office/drawing/2014/main" id="{5AD9C963-C7DB-D0CF-5C92-488043BB8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08881" y="227153"/>
            <a:ext cx="8538258" cy="640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23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F3F6ADB5-F3A8-4B65-C6F9-F28558980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2353"/>
          <a:stretch/>
        </p:blipFill>
        <p:spPr>
          <a:xfrm>
            <a:off x="4041545" y="1226917"/>
            <a:ext cx="7351802" cy="4134622"/>
          </a:xfrm>
          <a:prstGeom prst="rect">
            <a:avLst/>
          </a:prstGeom>
          <a:solidFill>
            <a:srgbClr val="69A88D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81A8C2-560C-50B5-2D2A-8FB4FE5E13FE}"/>
              </a:ext>
            </a:extLst>
          </p:cNvPr>
          <p:cNvSpPr txBox="1"/>
          <p:nvPr/>
        </p:nvSpPr>
        <p:spPr>
          <a:xfrm>
            <a:off x="1930" y="2459504"/>
            <a:ext cx="60940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FFFF"/>
                </a:solidFill>
              </a:rPr>
              <a:t>Christmas</a:t>
            </a:r>
          </a:p>
          <a:p>
            <a:r>
              <a:rPr lang="en-US" sz="6000" b="1" dirty="0">
                <a:solidFill>
                  <a:srgbClr val="FFFFFF"/>
                </a:solidFill>
              </a:rPr>
              <a:t> Parties</a:t>
            </a:r>
            <a:endParaRPr lang="en-GB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656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women in elf clothes dancing&#10;&#10;Description automatically generated">
            <a:extLst>
              <a:ext uri="{FF2B5EF4-FFF2-40B4-BE49-F238E27FC236}">
                <a16:creationId xmlns:a16="http://schemas.microsoft.com/office/drawing/2014/main" id="{CA47D947-AF77-B250-F2C7-850DBF066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31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63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523B4B-E9B1-1A8D-38AC-1FD7B69EF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412" y="198375"/>
            <a:ext cx="4507206" cy="6461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EF5E81-6BB3-480B-4A60-37207B439507}"/>
              </a:ext>
            </a:extLst>
          </p:cNvPr>
          <p:cNvSpPr txBox="1"/>
          <p:nvPr/>
        </p:nvSpPr>
        <p:spPr>
          <a:xfrm>
            <a:off x="1310833" y="1859338"/>
            <a:ext cx="609407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</a:rPr>
              <a:t>Relaxed Cinema Screenings</a:t>
            </a:r>
            <a:endParaRPr lang="en-GB" sz="4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6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holding a large check&#10;&#10;Description automatically generated">
            <a:extLst>
              <a:ext uri="{FF2B5EF4-FFF2-40B4-BE49-F238E27FC236}">
                <a16:creationId xmlns:a16="http://schemas.microsoft.com/office/drawing/2014/main" id="{C1355375-7148-A781-0F70-70EE4E326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3" b="2312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Picture 2" descr="A group of people standing in a room holding a sign">
            <a:extLst>
              <a:ext uri="{FF2B5EF4-FFF2-40B4-BE49-F238E27FC236}">
                <a16:creationId xmlns:a16="http://schemas.microsoft.com/office/drawing/2014/main" id="{FEE4C1A7-7E3E-0EB6-4AF0-5D50BC0D4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0" r="2483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44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E2C79F-250D-4C68-925C-D38768086E8C}"/>
              </a:ext>
            </a:extLst>
          </p:cNvPr>
          <p:cNvSpPr txBox="1"/>
          <p:nvPr/>
        </p:nvSpPr>
        <p:spPr>
          <a:xfrm>
            <a:off x="558800" y="335845"/>
            <a:ext cx="11074400" cy="61863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 million people in the UK across all adult ages</a:t>
            </a:r>
          </a:p>
          <a:p>
            <a:pPr algn="ctr"/>
            <a:r>
              <a:rPr lang="en-US" sz="6600" b="1" i="0" dirty="0">
                <a:solidFill>
                  <a:srgbClr val="92D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more than the population of London </a:t>
            </a:r>
          </a:p>
          <a:p>
            <a:pPr algn="ctr"/>
            <a:r>
              <a:rPr lang="en-US" sz="66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either always or often lonely</a:t>
            </a:r>
            <a:endParaRPr lang="en-GB" sz="6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406B6B-DEA0-4B17-BCE0-5395FDC3F261}"/>
              </a:ext>
            </a:extLst>
          </p:cNvPr>
          <p:cNvSpPr txBox="1"/>
          <p:nvPr/>
        </p:nvSpPr>
        <p:spPr>
          <a:xfrm>
            <a:off x="5638800" y="302768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077B952-D141-4736-B25F-56AC4941B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25" y="5793321"/>
            <a:ext cx="2654595" cy="61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710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14DE30C9-A09D-3B81-ED28-B59FE5527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Picture 2" descr="A group of people sitting at tables in a room with a large window&#10;&#10;Description automatically generated">
            <a:extLst>
              <a:ext uri="{FF2B5EF4-FFF2-40B4-BE49-F238E27FC236}">
                <a16:creationId xmlns:a16="http://schemas.microsoft.com/office/drawing/2014/main" id="{252B6C55-5189-48FE-D54F-9DEE8EF6E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27699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34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30931B-2970-FF27-9E43-0AF712D83652}"/>
              </a:ext>
            </a:extLst>
          </p:cNvPr>
          <p:cNvSpPr txBox="1"/>
          <p:nvPr/>
        </p:nvSpPr>
        <p:spPr>
          <a:xfrm>
            <a:off x="-122577" y="2767280"/>
            <a:ext cx="609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FFFF"/>
                </a:solidFill>
              </a:rPr>
              <a:t>Volunteers</a:t>
            </a:r>
            <a:endParaRPr lang="en-GB" sz="6000" b="1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250E9B-2CAB-A921-4D35-285E2A1B6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140" y="1021466"/>
            <a:ext cx="6420091" cy="481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55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9F5932-3DB3-6722-48BE-A3CB65C7F1FB}"/>
              </a:ext>
            </a:extLst>
          </p:cNvPr>
          <p:cNvSpPr txBox="1"/>
          <p:nvPr/>
        </p:nvSpPr>
        <p:spPr>
          <a:xfrm>
            <a:off x="-95692" y="1617432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FFFF"/>
                </a:solidFill>
              </a:rPr>
              <a:t>So what are the plans for 2025 </a:t>
            </a:r>
            <a:endParaRPr lang="en-GB" sz="9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59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A24EF9-CC4F-99A1-CB97-9E832A00185D}"/>
              </a:ext>
            </a:extLst>
          </p:cNvPr>
          <p:cNvSpPr txBox="1"/>
          <p:nvPr/>
        </p:nvSpPr>
        <p:spPr>
          <a:xfrm>
            <a:off x="964904" y="872996"/>
            <a:ext cx="476604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FFFF"/>
                </a:solidFill>
              </a:rPr>
              <a:t>Seaford Community Group Network Lunches</a:t>
            </a:r>
            <a:endParaRPr lang="en-GB" sz="6000" b="1" dirty="0">
              <a:solidFill>
                <a:srgbClr val="FFFFFF"/>
              </a:solidFill>
            </a:endParaRPr>
          </a:p>
        </p:txBody>
      </p:sp>
      <p:pic>
        <p:nvPicPr>
          <p:cNvPr id="5" name="Picture 4" descr="A group of women standing together&#10;&#10;AI-generated content may be incorrect.">
            <a:extLst>
              <a:ext uri="{FF2B5EF4-FFF2-40B4-BE49-F238E27FC236}">
                <a16:creationId xmlns:a16="http://schemas.microsoft.com/office/drawing/2014/main" id="{968152B9-66B8-E6D2-7193-F46FF1E3B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769" y="971927"/>
            <a:ext cx="6138788" cy="460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7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B7755C-27C7-933B-A545-31F6C1F72528}"/>
              </a:ext>
            </a:extLst>
          </p:cNvPr>
          <p:cNvSpPr txBox="1"/>
          <p:nvPr/>
        </p:nvSpPr>
        <p:spPr>
          <a:xfrm>
            <a:off x="1158948" y="844521"/>
            <a:ext cx="47881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FFFF"/>
                </a:solidFill>
              </a:rPr>
              <a:t>Seaford Seniors Spring </a:t>
            </a:r>
          </a:p>
          <a:p>
            <a:r>
              <a:rPr lang="en-US" sz="8000" b="1" dirty="0">
                <a:solidFill>
                  <a:srgbClr val="FFFFFF"/>
                </a:solidFill>
              </a:rPr>
              <a:t>Soiree </a:t>
            </a:r>
            <a:endParaRPr lang="en-GB" sz="8000" b="1" dirty="0">
              <a:solidFill>
                <a:srgbClr val="FFFFFF"/>
              </a:solidFill>
            </a:endParaRPr>
          </a:p>
        </p:txBody>
      </p:sp>
      <p:pic>
        <p:nvPicPr>
          <p:cNvPr id="4098" name="Picture 2" descr="Image result for daffodils">
            <a:extLst>
              <a:ext uri="{FF2B5EF4-FFF2-40B4-BE49-F238E27FC236}">
                <a16:creationId xmlns:a16="http://schemas.microsoft.com/office/drawing/2014/main" id="{FC1E6C57-05B1-563C-1925-7035CE7FE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198" y="1454006"/>
            <a:ext cx="5618109" cy="394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98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C0E1369D-DCA6-ADA0-D8EB-6AB95EF123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637414" cy="163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4450B-FE39-3D81-7E0C-43A00C1BA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89" y="772408"/>
            <a:ext cx="3648297" cy="55224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ECEF9D-1085-CB7A-BCEE-39CE7A6D17FD}"/>
              </a:ext>
            </a:extLst>
          </p:cNvPr>
          <p:cNvSpPr txBox="1"/>
          <p:nvPr/>
        </p:nvSpPr>
        <p:spPr>
          <a:xfrm>
            <a:off x="3983971" y="705177"/>
            <a:ext cx="587536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Our aim is to consider ways of supporting small local projects, sharing carpentry skills and helping local organisations with challenging tasks.</a:t>
            </a:r>
          </a:p>
          <a:p>
            <a:endParaRPr lang="en-GB" sz="3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96% Reduction in loneliness amongst Shed members 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2400" dirty="0">
                <a:solidFill>
                  <a:srgbClr val="FFFFFF"/>
                </a:solidFill>
              </a:rPr>
              <a:t>UKMSA Health and Wellbeing Survey 2023)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BBE68A-F54A-9218-1657-EE1FFB55A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9002" y="772408"/>
            <a:ext cx="1639282" cy="2288165"/>
          </a:xfrm>
          <a:prstGeom prst="rect">
            <a:avLst/>
          </a:prstGeom>
        </p:spPr>
      </p:pic>
      <p:pic>
        <p:nvPicPr>
          <p:cNvPr id="6" name="Picture 2" descr="The Seaford Town Council Coat of Arms.">
            <a:extLst>
              <a:ext uri="{FF2B5EF4-FFF2-40B4-BE49-F238E27FC236}">
                <a16:creationId xmlns:a16="http://schemas.microsoft.com/office/drawing/2014/main" id="{AB336652-4F87-10C0-1EC9-D46E36BA8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020" y="3991834"/>
            <a:ext cx="1804264" cy="18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448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e the source image">
            <a:extLst>
              <a:ext uri="{FF2B5EF4-FFF2-40B4-BE49-F238E27FC236}">
                <a16:creationId xmlns:a16="http://schemas.microsoft.com/office/drawing/2014/main" id="{C6F050C5-78C0-4AEE-9CBC-C6D40E4DD70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5" t="9303" r="10349" b="9215"/>
          <a:stretch/>
        </p:blipFill>
        <p:spPr bwMode="auto">
          <a:xfrm>
            <a:off x="625388" y="367473"/>
            <a:ext cx="10941223" cy="61230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0E78B0-A2D5-4C7C-B0FD-0DC2B7066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401" y="4681176"/>
            <a:ext cx="3094199" cy="16226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D0F215-D453-4C50-A750-178E26DC3F95}"/>
              </a:ext>
            </a:extLst>
          </p:cNvPr>
          <p:cNvSpPr txBox="1"/>
          <p:nvPr/>
        </p:nvSpPr>
        <p:spPr>
          <a:xfrm>
            <a:off x="780585" y="5498594"/>
            <a:ext cx="587669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9A88D"/>
                </a:solidFill>
              </a:rPr>
              <a:t>Tel: 07927640821</a:t>
            </a:r>
          </a:p>
          <a:p>
            <a:r>
              <a:rPr lang="en-US" sz="2800" b="1" dirty="0">
                <a:solidFill>
                  <a:srgbClr val="69A88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Email: hello@seafriends.org.uk</a:t>
            </a:r>
            <a:endParaRPr lang="en-US" sz="2800" b="1" dirty="0">
              <a:solidFill>
                <a:srgbClr val="69A8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909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5;g103c05f1848_0_955">
            <a:extLst>
              <a:ext uri="{FF2B5EF4-FFF2-40B4-BE49-F238E27FC236}">
                <a16:creationId xmlns:a16="http://schemas.microsoft.com/office/drawing/2014/main" id="{CCA28285-12A7-3296-25D7-AA9FF76A776F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6956385"/>
          </a:xfrm>
          <a:prstGeom prst="rect">
            <a:avLst/>
          </a:prstGeom>
          <a:solidFill>
            <a:srgbClr val="69A88D"/>
          </a:solidFill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en-US"/>
            </a:defPPr>
            <a:lvl1pPr marL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ysClr val="windowText" lastClr="000000"/>
                </a:solidFill>
                <a:latin typeface="Calibri Light" panose="020F0302020204030204"/>
              </a:defRPr>
            </a:lvl1pPr>
            <a:lvl2pPr marL="45720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GB" altLang="en-US" sz="4000" b="1" dirty="0">
                <a:solidFill>
                  <a:sysClr val="window" lastClr="FFFFFF"/>
                </a:solidFill>
              </a:rPr>
              <a:t>“…a subjective, unwelcome feeling of lack or loss of companionship. It happens when we have a mismatch between the quantity and quality of social relationships that we have, and those that we want.”</a:t>
            </a:r>
            <a:endParaRPr lang="en-GB" sz="1600" b="1" dirty="0">
              <a:solidFill>
                <a:sysClr val="window" lastClr="FFFFFF"/>
              </a:solidFill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25B12CDC-B192-2937-479E-0AC191E2883A}"/>
              </a:ext>
            </a:extLst>
          </p:cNvPr>
          <p:cNvSpPr txBox="1"/>
          <p:nvPr/>
        </p:nvSpPr>
        <p:spPr>
          <a:xfrm>
            <a:off x="4687415" y="5632945"/>
            <a:ext cx="75045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HM Government (2018), A connected society: A Strategy for tackling loneliness – laying the foundations for change</a:t>
            </a:r>
          </a:p>
          <a:p>
            <a:r>
              <a:rPr lang="en-GB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Perlman, D. &amp; Peplau, L. A. (1981) Toward a Social Psychology of Loneliness</a:t>
            </a:r>
            <a:r>
              <a:rPr lang="en-GB" sz="1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5713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C95ACB-CFFE-97BF-2D2E-B4242E4EA69B}"/>
              </a:ext>
            </a:extLst>
          </p:cNvPr>
          <p:cNvSpPr txBox="1"/>
          <p:nvPr/>
        </p:nvSpPr>
        <p:spPr>
          <a:xfrm>
            <a:off x="294168" y="117772"/>
            <a:ext cx="1189783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endParaRPr lang="en-US" sz="3200" b="1" i="0" dirty="0">
              <a:solidFill>
                <a:schemeClr val="bg1"/>
              </a:solidFill>
              <a:effectLst/>
              <a:latin typeface="FSMe Bold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32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940,000 older people (aged 65+) in the UK are often lonely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sz="3200" b="1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32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270,000 older people (aged 65+) in England go a week without speaking to a friend or family member</a:t>
            </a:r>
          </a:p>
          <a:p>
            <a:pPr algn="l" fontAlgn="base"/>
            <a:endParaRPr lang="en-US" sz="3200" b="1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32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Loneliness is linked with accelerated frailty and increased risk of several diseases – including a 29% increase in risk of incident coronary heart disease and a 32% increase in risk of stroke.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sz="3200" b="1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32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19% of carers aged 65+ (around 287,000 people) felt lonely       because of the care or support they provide. </a:t>
            </a:r>
          </a:p>
        </p:txBody>
      </p:sp>
      <p:pic>
        <p:nvPicPr>
          <p:cNvPr id="2050" name="Picture 2" descr="Age UK - Let's change how we age">
            <a:extLst>
              <a:ext uri="{FF2B5EF4-FFF2-40B4-BE49-F238E27FC236}">
                <a16:creationId xmlns:a16="http://schemas.microsoft.com/office/drawing/2014/main" id="{4AB85608-4897-2743-8D42-AC45E64BF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835" y="5532290"/>
            <a:ext cx="2560997" cy="92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541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p&#10;&#10;Description automatically generated">
            <a:extLst>
              <a:ext uri="{FF2B5EF4-FFF2-40B4-BE49-F238E27FC236}">
                <a16:creationId xmlns:a16="http://schemas.microsoft.com/office/drawing/2014/main" id="{B40C498E-3E57-AC7A-AA00-3F76CB3B8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214313"/>
            <a:ext cx="9172575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463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7F8FB5-024C-3852-0945-8F9A7FBA906C}"/>
              </a:ext>
            </a:extLst>
          </p:cNvPr>
          <p:cNvSpPr/>
          <p:nvPr/>
        </p:nvSpPr>
        <p:spPr>
          <a:xfrm>
            <a:off x="872194" y="491566"/>
            <a:ext cx="10388009" cy="3427297"/>
          </a:xfrm>
          <a:prstGeom prst="rect">
            <a:avLst/>
          </a:prstGeom>
          <a:solidFill>
            <a:srgbClr val="69A88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drawing, sign&#10;&#10;Description automatically generated">
            <a:extLst>
              <a:ext uri="{FF2B5EF4-FFF2-40B4-BE49-F238E27FC236}">
                <a16:creationId xmlns:a16="http://schemas.microsoft.com/office/drawing/2014/main" id="{4F8AAA58-F821-444B-9C32-6E0C9CE33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210" y="1632575"/>
            <a:ext cx="4657060" cy="1796425"/>
          </a:xfrm>
          <a:prstGeom prst="rect">
            <a:avLst/>
          </a:prstGeom>
          <a:solidFill>
            <a:srgbClr val="78BEAA"/>
          </a:solidFill>
        </p:spPr>
      </p:pic>
      <p:pic>
        <p:nvPicPr>
          <p:cNvPr id="3074" name="Picture 2" descr="Rotary logo">
            <a:extLst>
              <a:ext uri="{FF2B5EF4-FFF2-40B4-BE49-F238E27FC236}">
                <a16:creationId xmlns:a16="http://schemas.microsoft.com/office/drawing/2014/main" id="{F4497150-7E0D-491E-91CB-A01713B10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962" y="4182822"/>
            <a:ext cx="2151320" cy="80674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otary logo">
            <a:extLst>
              <a:ext uri="{FF2B5EF4-FFF2-40B4-BE49-F238E27FC236}">
                <a16:creationId xmlns:a16="http://schemas.microsoft.com/office/drawing/2014/main" id="{A3AABE5C-5301-49D4-9A11-33B82B4BA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84" y="4105207"/>
            <a:ext cx="2151319" cy="80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89D265-A5EE-4A11-9814-E9B4B8745A79}"/>
              </a:ext>
            </a:extLst>
          </p:cNvPr>
          <p:cNvSpPr txBox="1"/>
          <p:nvPr/>
        </p:nvSpPr>
        <p:spPr>
          <a:xfrm>
            <a:off x="146417" y="4356276"/>
            <a:ext cx="247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Seaford Rotary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3F091C-B97A-40AE-BA0D-448F81AE54C5}"/>
              </a:ext>
            </a:extLst>
          </p:cNvPr>
          <p:cNvSpPr txBox="1"/>
          <p:nvPr/>
        </p:nvSpPr>
        <p:spPr>
          <a:xfrm>
            <a:off x="9301835" y="4384554"/>
            <a:ext cx="322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Martello Rotary</a:t>
            </a:r>
            <a:endParaRPr lang="en-GB" dirty="0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E698ADC6-FDC0-4D44-B3E3-BB319AD97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495" y="4383233"/>
            <a:ext cx="275272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ast Sussex County Council">
            <a:extLst>
              <a:ext uri="{FF2B5EF4-FFF2-40B4-BE49-F238E27FC236}">
                <a16:creationId xmlns:a16="http://schemas.microsoft.com/office/drawing/2014/main" id="{D55D1E6F-00C3-4486-9015-1EA62AE19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394" y="5542288"/>
            <a:ext cx="1119809" cy="80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D2D6FC49-9DAE-4DED-9009-C018969B1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585" y="5269791"/>
            <a:ext cx="1233377" cy="123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st wilfrid's hospice">
            <a:extLst>
              <a:ext uri="{FF2B5EF4-FFF2-40B4-BE49-F238E27FC236}">
                <a16:creationId xmlns:a16="http://schemas.microsoft.com/office/drawing/2014/main" id="{5CCC7F90-CA2A-4504-BB26-9AD6E48A3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042" y="5318617"/>
            <a:ext cx="1406376" cy="127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89D900-0D22-4F89-8E99-2D6D552AE45E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80703" b="1219"/>
          <a:stretch/>
        </p:blipFill>
        <p:spPr bwMode="auto">
          <a:xfrm>
            <a:off x="403174" y="4850999"/>
            <a:ext cx="1079500" cy="19691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5A1D2CE-142E-4B2D-9F41-04465987C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751" y="4231282"/>
            <a:ext cx="2428875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888E7F-92B1-4459-94FD-6895EFF4753F}"/>
              </a:ext>
            </a:extLst>
          </p:cNvPr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" r="11557" b="-4693"/>
          <a:stretch/>
        </p:blipFill>
        <p:spPr bwMode="auto">
          <a:xfrm>
            <a:off x="3567786" y="6086937"/>
            <a:ext cx="4390868" cy="4640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A950EC-2DBF-44DA-9AAD-179147737B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5326" y="5055254"/>
            <a:ext cx="2097206" cy="676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F9BBD5-F27D-C18A-D1DA-6B069BA8012A}"/>
              </a:ext>
            </a:extLst>
          </p:cNvPr>
          <p:cNvSpPr txBox="1"/>
          <p:nvPr/>
        </p:nvSpPr>
        <p:spPr>
          <a:xfrm>
            <a:off x="2817628" y="840198"/>
            <a:ext cx="6996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Who Are We ?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09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B7ADFF-E310-ACC3-650A-B93AA899D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490" y="860232"/>
            <a:ext cx="5289602" cy="5289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91F9AA-E379-F039-7E8A-6D94A9AFDF39}"/>
              </a:ext>
            </a:extLst>
          </p:cNvPr>
          <p:cNvSpPr txBox="1"/>
          <p:nvPr/>
        </p:nvSpPr>
        <p:spPr>
          <a:xfrm>
            <a:off x="427908" y="2308549"/>
            <a:ext cx="61897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FF"/>
                </a:solidFill>
              </a:rPr>
              <a:t>1-2-1 Befriending</a:t>
            </a:r>
            <a:endParaRPr lang="en-GB" sz="6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02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elderly people sitting at a table&#10;&#10;Description automatically generated">
            <a:extLst>
              <a:ext uri="{FF2B5EF4-FFF2-40B4-BE49-F238E27FC236}">
                <a16:creationId xmlns:a16="http://schemas.microsoft.com/office/drawing/2014/main" id="{CB166BB6-D5FD-29DB-1D41-97FC65B2D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847" y="683287"/>
            <a:ext cx="7047245" cy="52854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F34039-06A4-8F4C-39A5-8ECA0B7BC34F}"/>
              </a:ext>
            </a:extLst>
          </p:cNvPr>
          <p:cNvSpPr txBox="1"/>
          <p:nvPr/>
        </p:nvSpPr>
        <p:spPr>
          <a:xfrm>
            <a:off x="381836" y="2261230"/>
            <a:ext cx="45050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FFFF"/>
                </a:solidFill>
              </a:rPr>
              <a:t>Coffee</a:t>
            </a:r>
            <a:r>
              <a:rPr lang="en-US" sz="6000" b="1"/>
              <a:t> </a:t>
            </a:r>
            <a:r>
              <a:rPr lang="en-US" sz="6000" b="1">
                <a:solidFill>
                  <a:srgbClr val="FFFFFF"/>
                </a:solidFill>
              </a:rPr>
              <a:t>Mornings</a:t>
            </a:r>
            <a:endParaRPr lang="en-GB" sz="6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929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around a table">
            <a:extLst>
              <a:ext uri="{FF2B5EF4-FFF2-40B4-BE49-F238E27FC236}">
                <a16:creationId xmlns:a16="http://schemas.microsoft.com/office/drawing/2014/main" id="{4D8D398E-57BA-4339-7896-1D104F563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6" b="181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16922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9974d4-1464-4e95-9e10-2f1a3b5eed72">
      <Terms xmlns="http://schemas.microsoft.com/office/infopath/2007/PartnerControls"/>
    </lcf76f155ced4ddcb4097134ff3c332f>
    <TaxCatchAll xmlns="d2d80b1f-57eb-479a-83a3-49bc41ca578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67E3805BBADC4BB6B7F5F0D1D453E8" ma:contentTypeVersion="16" ma:contentTypeDescription="Create a new document." ma:contentTypeScope="" ma:versionID="e87163a7c61cf5c72ae0cf4843a95a2b">
  <xsd:schema xmlns:xsd="http://www.w3.org/2001/XMLSchema" xmlns:xs="http://www.w3.org/2001/XMLSchema" xmlns:p="http://schemas.microsoft.com/office/2006/metadata/properties" xmlns:ns2="409974d4-1464-4e95-9e10-2f1a3b5eed72" xmlns:ns3="d2d80b1f-57eb-479a-83a3-49bc41ca5784" targetNamespace="http://schemas.microsoft.com/office/2006/metadata/properties" ma:root="true" ma:fieldsID="a9482f6a9e30318189bd2607a19ae289" ns2:_="" ns3:_="">
    <xsd:import namespace="409974d4-1464-4e95-9e10-2f1a3b5eed72"/>
    <xsd:import namespace="d2d80b1f-57eb-479a-83a3-49bc41ca57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9974d4-1464-4e95-9e10-2f1a3b5eed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bfb6da6-9a03-44f8-8b42-ce073ef723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d80b1f-57eb-479a-83a3-49bc41ca578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f12bdb3-1655-4185-be22-6021ecc58d46}" ma:internalName="TaxCatchAll" ma:showField="CatchAllData" ma:web="d2d80b1f-57eb-479a-83a3-49bc41ca57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71C12D-C541-4575-BEE7-5753E507A4FF}">
  <ds:schemaRefs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409974d4-1464-4e95-9e10-2f1a3b5eed72"/>
    <ds:schemaRef ds:uri="http://schemas.microsoft.com/office/2006/metadata/properties"/>
    <ds:schemaRef ds:uri="d2d80b1f-57eb-479a-83a3-49bc41ca5784"/>
  </ds:schemaRefs>
</ds:datastoreItem>
</file>

<file path=customXml/itemProps2.xml><?xml version="1.0" encoding="utf-8"?>
<ds:datastoreItem xmlns:ds="http://schemas.openxmlformats.org/officeDocument/2006/customXml" ds:itemID="{864E139A-A73A-46DF-B17A-CCBF4C81EF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2A9313-0BE9-4580-974E-C7F7722DCB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9974d4-1464-4e95-9e10-2f1a3b5eed72"/>
    <ds:schemaRef ds:uri="d2d80b1f-57eb-479a-83a3-49bc41ca57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48370</TotalTime>
  <Words>284</Words>
  <Application>Microsoft Macintosh PowerPoint</Application>
  <PresentationFormat>Widescreen</PresentationFormat>
  <Paragraphs>36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</vt:lpstr>
      <vt:lpstr>Arial</vt:lpstr>
      <vt:lpstr>Calibri</vt:lpstr>
      <vt:lpstr>FSMe Bold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Hawes</dc:creator>
  <cp:lastModifiedBy>Sally Markwell</cp:lastModifiedBy>
  <cp:revision>8</cp:revision>
  <dcterms:created xsi:type="dcterms:W3CDTF">2020-08-03T11:03:51Z</dcterms:created>
  <dcterms:modified xsi:type="dcterms:W3CDTF">2025-04-28T21:12:41Z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0x010100D867E3805BBADC4BB6B7F5F0D1D453E8</vt:lpwstr>
  </property>
  <property fmtid="{D5CDD505-2E9C-101B-9397-08002B2CF9AE}" pid="3" name="MediaServiceImageTags">
    <vt:lpwstr/>
  </property>
</Properties>
</file>